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2" r:id="rId7"/>
    <p:sldId id="278" r:id="rId8"/>
    <p:sldId id="269" r:id="rId9"/>
    <p:sldId id="270" r:id="rId10"/>
    <p:sldId id="281" r:id="rId11"/>
    <p:sldId id="282"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BE2"/>
    <a:srgbClr val="FCB03B"/>
    <a:srgbClr val="D91A5D"/>
    <a:srgbClr val="746457"/>
    <a:srgbClr val="3DAF2C"/>
    <a:srgbClr val="67C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vc\Desktop\National%20Accounts%20Estimates_Dec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baseline="0">
                <a:solidFill>
                  <a:srgbClr val="FCB03B"/>
                </a:solidFill>
                <a:latin typeface="+mn-lt"/>
                <a:ea typeface="+mn-ea"/>
                <a:cs typeface="+mn-cs"/>
              </a:defRPr>
            </a:pPr>
            <a:r>
              <a:rPr lang="en-GB" sz="2000">
                <a:solidFill>
                  <a:srgbClr val="FCB03B"/>
                </a:solidFill>
              </a:rPr>
              <a:t>Healthcare</a:t>
            </a:r>
            <a:r>
              <a:rPr lang="en-GB" sz="2000" baseline="0">
                <a:solidFill>
                  <a:srgbClr val="FCB03B"/>
                </a:solidFill>
              </a:rPr>
              <a:t> Sector Growth Trend</a:t>
            </a:r>
            <a:endParaRPr lang="en-GB" sz="2000">
              <a:solidFill>
                <a:srgbClr val="FCB03B"/>
              </a:solidFill>
            </a:endParaRPr>
          </a:p>
        </c:rich>
      </c:tx>
      <c:overlay val="0"/>
      <c:spPr>
        <a:noFill/>
        <a:ln>
          <a:noFill/>
        </a:ln>
        <a:effectLst/>
      </c:spPr>
      <c:txPr>
        <a:bodyPr rot="0" spcFirstLastPara="1" vertOverflow="ellipsis" vert="horz" wrap="square" anchor="ctr" anchorCtr="1"/>
        <a:lstStyle/>
        <a:p>
          <a:pPr>
            <a:defRPr sz="2000" b="1" i="0" u="none" strike="noStrike" kern="1200" cap="none" baseline="0">
              <a:solidFill>
                <a:srgbClr val="FCB03B"/>
              </a:solidFill>
              <a:latin typeface="+mn-lt"/>
              <a:ea typeface="+mn-ea"/>
              <a:cs typeface="+mn-cs"/>
            </a:defRPr>
          </a:pPr>
          <a:endParaRPr lang="en-US"/>
        </a:p>
      </c:txPr>
    </c:title>
    <c:autoTitleDeleted val="0"/>
    <c:plotArea>
      <c:layout/>
      <c:barChart>
        <c:barDir val="col"/>
        <c:grouping val="clustered"/>
        <c:varyColors val="0"/>
        <c:ser>
          <c:idx val="0"/>
          <c:order val="0"/>
          <c:spPr>
            <a:solidFill>
              <a:srgbClr val="3DAF2C"/>
            </a:solid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'Table 5'!$H$32:$H$36</c:f>
              <c:numCache>
                <c:formatCode>General</c:formatCode>
                <c:ptCount val="5"/>
                <c:pt idx="0">
                  <c:v>2016</c:v>
                </c:pt>
                <c:pt idx="1">
                  <c:v>2017</c:v>
                </c:pt>
                <c:pt idx="2">
                  <c:v>2018</c:v>
                </c:pt>
                <c:pt idx="3">
                  <c:v>2019</c:v>
                </c:pt>
                <c:pt idx="4">
                  <c:v>2020</c:v>
                </c:pt>
              </c:numCache>
            </c:numRef>
          </c:cat>
          <c:val>
            <c:numRef>
              <c:f>'Table 5'!$I$32:$I$36</c:f>
              <c:numCache>
                <c:formatCode>0.0%</c:formatCode>
                <c:ptCount val="5"/>
                <c:pt idx="0">
                  <c:v>4.2999999999999997E-2</c:v>
                </c:pt>
                <c:pt idx="1">
                  <c:v>4.3999999999999997E-2</c:v>
                </c:pt>
                <c:pt idx="2">
                  <c:v>4.4999999999999998E-2</c:v>
                </c:pt>
                <c:pt idx="3">
                  <c:v>4.5999999999999999E-2</c:v>
                </c:pt>
                <c:pt idx="4">
                  <c:v>5.3999999999999999E-2</c:v>
                </c:pt>
              </c:numCache>
            </c:numRef>
          </c:val>
          <c:extLst>
            <c:ext xmlns:c16="http://schemas.microsoft.com/office/drawing/2014/chart" uri="{C3380CC4-5D6E-409C-BE32-E72D297353CC}">
              <c16:uniqueId val="{00000000-CEA1-4CD7-8201-37095DE508DA}"/>
            </c:ext>
          </c:extLst>
        </c:ser>
        <c:dLbls>
          <c:dLblPos val="inEnd"/>
          <c:showLegendKey val="0"/>
          <c:showVal val="1"/>
          <c:showCatName val="0"/>
          <c:showSerName val="0"/>
          <c:showPercent val="0"/>
          <c:showBubbleSize val="0"/>
        </c:dLbls>
        <c:gapWidth val="315"/>
        <c:overlap val="-40"/>
        <c:axId val="1065247968"/>
        <c:axId val="1065248800"/>
      </c:barChart>
      <c:catAx>
        <c:axId val="1065247968"/>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r>
                  <a:rPr lang="en-US" sz="1050">
                    <a:solidFill>
                      <a:schemeClr val="bg1"/>
                    </a:solidFill>
                  </a:rPr>
                  <a:t>Year</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1065248800"/>
        <c:crosses val="autoZero"/>
        <c:auto val="1"/>
        <c:lblAlgn val="ctr"/>
        <c:lblOffset val="100"/>
        <c:noMultiLvlLbl val="0"/>
      </c:catAx>
      <c:valAx>
        <c:axId val="1065248800"/>
        <c:scaling>
          <c:orientation val="minMax"/>
        </c:scaling>
        <c:delete val="1"/>
        <c:axPos val="l"/>
        <c:title>
          <c:tx>
            <c:rich>
              <a:bodyPr rot="-5400000" spcFirstLastPara="1" vertOverflow="ellipsis" vert="horz" wrap="square" anchor="ctr" anchorCtr="1"/>
              <a:lstStyle/>
              <a:p>
                <a:pPr>
                  <a:defRPr sz="1050" b="1" i="0" u="none" strike="noStrike" kern="1200" baseline="0">
                    <a:solidFill>
                      <a:schemeClr val="bg1"/>
                    </a:solidFill>
                    <a:latin typeface="+mn-lt"/>
                    <a:ea typeface="+mn-ea"/>
                    <a:cs typeface="+mn-cs"/>
                  </a:defRPr>
                </a:pPr>
                <a:r>
                  <a:rPr lang="en-GB" sz="1050">
                    <a:solidFill>
                      <a:schemeClr val="bg1"/>
                    </a:solidFill>
                  </a:rPr>
                  <a:t>Contribution (%)</a:t>
                </a:r>
                <a:r>
                  <a:rPr lang="en-GB" sz="1050" baseline="0">
                    <a:solidFill>
                      <a:schemeClr val="bg1"/>
                    </a:solidFill>
                  </a:rPr>
                  <a:t> to GDP </a:t>
                </a:r>
                <a:endParaRPr lang="en-GB" sz="1050">
                  <a:solidFill>
                    <a:schemeClr val="bg1"/>
                  </a:solidFill>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nextTo"/>
        <c:crossAx val="1065247968"/>
        <c:crosses val="autoZero"/>
        <c:crossBetween val="between"/>
      </c:valAx>
      <c:spPr>
        <a:noFill/>
        <a:ln>
          <a:noFill/>
        </a:ln>
        <a:effectLst/>
      </c:spPr>
    </c:plotArea>
    <c:plotVisOnly val="1"/>
    <c:dispBlanksAs val="gap"/>
    <c:showDLblsOverMax val="0"/>
  </c:chart>
  <c:spPr>
    <a:solidFill>
      <a:schemeClr val="tx2">
        <a:lumMod val="7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5849-8880-4C1E-AF55-1FFB25E75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CE0E1-6936-43F8-BD31-AA347D1EA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70497F-B54F-4A5A-8C18-75C4D56CA277}"/>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5" name="Footer Placeholder 4">
            <a:extLst>
              <a:ext uri="{FF2B5EF4-FFF2-40B4-BE49-F238E27FC236}">
                <a16:creationId xmlns:a16="http://schemas.microsoft.com/office/drawing/2014/main" id="{6B22869D-1493-4D80-B2A5-C6AAEE6E2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0D7AF-CB08-4609-B07E-2011DEEC21D7}"/>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49163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1B26-CAA5-4E10-B1A7-66E4667DA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92DEB-2047-4834-9AF2-02C5F5DF21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F646-FFE4-4B0C-A65C-5681DCD1D572}"/>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5" name="Footer Placeholder 4">
            <a:extLst>
              <a:ext uri="{FF2B5EF4-FFF2-40B4-BE49-F238E27FC236}">
                <a16:creationId xmlns:a16="http://schemas.microsoft.com/office/drawing/2014/main" id="{E1931964-BF2A-41AE-811F-88E76B5D8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EFCD1-EF67-44BB-8553-9DE7B0D4FC57}"/>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338479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501241-D481-4BCB-BC9D-5A5BC034A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200A12-443E-4B29-B27C-CD1107B711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56FFC-632B-40E4-8BAF-E434C2DE7678}"/>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5" name="Footer Placeholder 4">
            <a:extLst>
              <a:ext uri="{FF2B5EF4-FFF2-40B4-BE49-F238E27FC236}">
                <a16:creationId xmlns:a16="http://schemas.microsoft.com/office/drawing/2014/main" id="{BB1E3B9E-AA27-45B9-9A9C-EF50359C1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AF0A5-F1FB-4F43-92C0-DF5D8ADCE601}"/>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47077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2DF3-AF0E-43C0-8425-C69B30454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B1A368-F5D3-460C-93CB-CE34717A5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7E259-50DC-4343-BC31-09CB97B7167F}"/>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5" name="Footer Placeholder 4">
            <a:extLst>
              <a:ext uri="{FF2B5EF4-FFF2-40B4-BE49-F238E27FC236}">
                <a16:creationId xmlns:a16="http://schemas.microsoft.com/office/drawing/2014/main" id="{6BEC77C6-901D-4E40-87CB-9A54014BA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EBA9E-0D14-4B50-9069-1673B9AB1212}"/>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265169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C254-353B-4094-8F15-5A853F4DB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BD7F7C-6385-494B-9A45-918BEA382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9B51C-4CE1-47D1-9FCE-37B51F3015DA}"/>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5" name="Footer Placeholder 4">
            <a:extLst>
              <a:ext uri="{FF2B5EF4-FFF2-40B4-BE49-F238E27FC236}">
                <a16:creationId xmlns:a16="http://schemas.microsoft.com/office/drawing/2014/main" id="{DA2E7003-9C12-469A-BB6A-BFF8D2815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B377C-028D-435A-85E4-18DB168AA097}"/>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369000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0BC4-F4D3-41C7-93CA-81B6A0A92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6F695-B0A7-4731-83BF-A0E91A6E37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86EA3F-2BBE-4E2B-B543-75E0EC5C3E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059C5E-AD49-4869-B347-009D780CD5FC}"/>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6" name="Footer Placeholder 5">
            <a:extLst>
              <a:ext uri="{FF2B5EF4-FFF2-40B4-BE49-F238E27FC236}">
                <a16:creationId xmlns:a16="http://schemas.microsoft.com/office/drawing/2014/main" id="{FB7AC9C8-C06D-4384-9916-80B86D666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9853-C219-4485-A562-6FF79A732529}"/>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130513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A69E-2238-45DE-8225-737DDB080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5532F0-ED8E-469D-8AD9-8A4655686E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4BBB7-1847-47AA-B088-73365DF46F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96D7D-43A3-42B8-B5A2-C34C57E8C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5ACACD-0539-4D97-937A-96625D57D3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9909E9-E678-48EF-8C00-CBF0CCFC010B}"/>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8" name="Footer Placeholder 7">
            <a:extLst>
              <a:ext uri="{FF2B5EF4-FFF2-40B4-BE49-F238E27FC236}">
                <a16:creationId xmlns:a16="http://schemas.microsoft.com/office/drawing/2014/main" id="{8E6460CD-1CAA-46B2-82C7-C95500D7F7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EE9481-FC4C-41E5-A698-811EA273B647}"/>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87540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03B2-5666-4311-B1C1-348510FEE5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02FD2-BBD3-4041-A345-3CB0FF0615C9}"/>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4" name="Footer Placeholder 3">
            <a:extLst>
              <a:ext uri="{FF2B5EF4-FFF2-40B4-BE49-F238E27FC236}">
                <a16:creationId xmlns:a16="http://schemas.microsoft.com/office/drawing/2014/main" id="{FF241F32-F3A0-40B8-AB6F-E1BB2EBAF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27C7D9-5EE2-4F15-AECE-3BC664C92F24}"/>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128038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4DDB1-7D64-4BE4-B279-6EB348CB33AE}"/>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3" name="Footer Placeholder 2">
            <a:extLst>
              <a:ext uri="{FF2B5EF4-FFF2-40B4-BE49-F238E27FC236}">
                <a16:creationId xmlns:a16="http://schemas.microsoft.com/office/drawing/2014/main" id="{4795E062-6116-438D-8852-FE7E2AFFFB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E71B5A-7722-41C7-931C-1A1A3211652A}"/>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753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A7DE-9B61-4246-8951-79D2A1451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D8FEA0-D683-4DD8-A932-C71CA4E21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9CBAF-67C7-4330-BB62-A82BFBF34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C2233-8897-4F74-A07D-97B882EA0CE3}"/>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6" name="Footer Placeholder 5">
            <a:extLst>
              <a:ext uri="{FF2B5EF4-FFF2-40B4-BE49-F238E27FC236}">
                <a16:creationId xmlns:a16="http://schemas.microsoft.com/office/drawing/2014/main" id="{2E19858F-2067-47FA-88C9-2BA0BF2C2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B567F-F571-44B3-AD1F-6A41479E3F54}"/>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104609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D9FE-C287-42AD-95CE-22931AD17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27D6A9-9059-4C3E-AF79-ED0F92B1E8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FC98CF-CDA1-4A92-B0AC-A37433298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724A7-3593-4EDB-AC51-BB6CF428EAE1}"/>
              </a:ext>
            </a:extLst>
          </p:cNvPr>
          <p:cNvSpPr>
            <a:spLocks noGrp="1"/>
          </p:cNvSpPr>
          <p:nvPr>
            <p:ph type="dt" sz="half" idx="10"/>
          </p:nvPr>
        </p:nvSpPr>
        <p:spPr/>
        <p:txBody>
          <a:bodyPr/>
          <a:lstStyle/>
          <a:p>
            <a:fld id="{8C6AE39A-6AF3-4876-9EA3-5E523EF75969}" type="datetimeFigureOut">
              <a:rPr lang="en-US" smtClean="0"/>
              <a:t>6/10/2021</a:t>
            </a:fld>
            <a:endParaRPr lang="en-US"/>
          </a:p>
        </p:txBody>
      </p:sp>
      <p:sp>
        <p:nvSpPr>
          <p:cNvPr id="6" name="Footer Placeholder 5">
            <a:extLst>
              <a:ext uri="{FF2B5EF4-FFF2-40B4-BE49-F238E27FC236}">
                <a16:creationId xmlns:a16="http://schemas.microsoft.com/office/drawing/2014/main" id="{034C21FB-0199-4601-800D-2436F931A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E19B2-A0CC-42A6-BCB1-FCB0541905A0}"/>
              </a:ext>
            </a:extLst>
          </p:cNvPr>
          <p:cNvSpPr>
            <a:spLocks noGrp="1"/>
          </p:cNvSpPr>
          <p:nvPr>
            <p:ph type="sldNum" sz="quarter" idx="12"/>
          </p:nvPr>
        </p:nvSpPr>
        <p:spPr/>
        <p:txBody>
          <a:bodyPr/>
          <a:lstStyle/>
          <a:p>
            <a:fld id="{4F17C07B-0FB7-4CE7-9515-6D3A090448A4}" type="slidenum">
              <a:rPr lang="en-US" smtClean="0"/>
              <a:t>‹#›</a:t>
            </a:fld>
            <a:endParaRPr lang="en-US"/>
          </a:p>
        </p:txBody>
      </p:sp>
    </p:spTree>
    <p:extLst>
      <p:ext uri="{BB962C8B-B14F-4D97-AF65-F5344CB8AC3E}">
        <p14:creationId xmlns:p14="http://schemas.microsoft.com/office/powerpoint/2010/main" val="302156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9602B-24D3-4712-8F95-174EFD54A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20537-8A2C-4BFF-8226-65ADDE10F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698F2-8AF5-4590-BB30-A9603ADE8E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AE39A-6AF3-4876-9EA3-5E523EF75969}" type="datetimeFigureOut">
              <a:rPr lang="en-US" smtClean="0"/>
              <a:t>6/10/2021</a:t>
            </a:fld>
            <a:endParaRPr lang="en-US"/>
          </a:p>
        </p:txBody>
      </p:sp>
      <p:sp>
        <p:nvSpPr>
          <p:cNvPr id="5" name="Footer Placeholder 4">
            <a:extLst>
              <a:ext uri="{FF2B5EF4-FFF2-40B4-BE49-F238E27FC236}">
                <a16:creationId xmlns:a16="http://schemas.microsoft.com/office/drawing/2014/main" id="{5DB7375E-2AA2-4DF0-9F27-764109397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4610A-587E-4620-9EF2-8C3926160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7C07B-0FB7-4CE7-9515-6D3A090448A4}" type="slidenum">
              <a:rPr lang="en-US" smtClean="0"/>
              <a:t>‹#›</a:t>
            </a:fld>
            <a:endParaRPr lang="en-US"/>
          </a:p>
        </p:txBody>
      </p:sp>
    </p:spTree>
    <p:extLst>
      <p:ext uri="{BB962C8B-B14F-4D97-AF65-F5344CB8AC3E}">
        <p14:creationId xmlns:p14="http://schemas.microsoft.com/office/powerpoint/2010/main" val="164430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any name&#10;&#10;Description automatically generated">
            <a:extLst>
              <a:ext uri="{FF2B5EF4-FFF2-40B4-BE49-F238E27FC236}">
                <a16:creationId xmlns:a16="http://schemas.microsoft.com/office/drawing/2014/main" id="{281B8852-3F18-459F-8CE1-179309B41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12161520" cy="6858000"/>
          </a:xfrm>
          <a:prstGeom prst="rect">
            <a:avLst/>
          </a:prstGeom>
        </p:spPr>
      </p:pic>
    </p:spTree>
    <p:extLst>
      <p:ext uri="{BB962C8B-B14F-4D97-AF65-F5344CB8AC3E}">
        <p14:creationId xmlns:p14="http://schemas.microsoft.com/office/powerpoint/2010/main" val="353066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F1805B5-8095-42FA-BE14-1D4304C86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 y="0"/>
            <a:ext cx="12156117" cy="6858000"/>
          </a:xfrm>
          <a:prstGeom prst="rect">
            <a:avLst/>
          </a:prstGeom>
        </p:spPr>
      </p:pic>
      <p:sp>
        <p:nvSpPr>
          <p:cNvPr id="6" name="Title 1">
            <a:extLst>
              <a:ext uri="{FF2B5EF4-FFF2-40B4-BE49-F238E27FC236}">
                <a16:creationId xmlns:a16="http://schemas.microsoft.com/office/drawing/2014/main" id="{E689F2A1-8977-46FE-AE5C-50CC5A75A5A9}"/>
              </a:ext>
            </a:extLst>
          </p:cNvPr>
          <p:cNvSpPr>
            <a:spLocks noGrp="1"/>
          </p:cNvSpPr>
          <p:nvPr>
            <p:ph type="ctrTitle"/>
          </p:nvPr>
        </p:nvSpPr>
        <p:spPr>
          <a:xfrm>
            <a:off x="1365680" y="1876964"/>
            <a:ext cx="9460637" cy="2387600"/>
          </a:xfrm>
        </p:spPr>
        <p:txBody>
          <a:bodyPr anchor="ctr">
            <a:normAutofit/>
          </a:bodyPr>
          <a:lstStyle/>
          <a:p>
            <a:r>
              <a:rPr lang="en-US" sz="4800" b="1" dirty="0">
                <a:solidFill>
                  <a:srgbClr val="67C9D0"/>
                </a:solidFill>
                <a:latin typeface="Tw Cen MT" panose="020B0602020104020603" pitchFamily="34" charset="0"/>
              </a:rPr>
              <a:t>LIFESCIENCES</a:t>
            </a:r>
          </a:p>
        </p:txBody>
      </p:sp>
    </p:spTree>
    <p:extLst>
      <p:ext uri="{BB962C8B-B14F-4D97-AF65-F5344CB8AC3E}">
        <p14:creationId xmlns:p14="http://schemas.microsoft.com/office/powerpoint/2010/main" val="382179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67A0162-8BF3-4D7A-BCF9-4BB818F6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 y="0"/>
            <a:ext cx="12156117" cy="6858000"/>
          </a:xfrm>
          <a:prstGeom prst="rect">
            <a:avLst/>
          </a:prstGeom>
        </p:spPr>
      </p:pic>
      <p:sp>
        <p:nvSpPr>
          <p:cNvPr id="6" name="Title 1">
            <a:extLst>
              <a:ext uri="{FF2B5EF4-FFF2-40B4-BE49-F238E27FC236}">
                <a16:creationId xmlns:a16="http://schemas.microsoft.com/office/drawing/2014/main" id="{CAD98302-CC4C-42BA-9EE6-92DFC1B288AB}"/>
              </a:ext>
            </a:extLst>
          </p:cNvPr>
          <p:cNvSpPr>
            <a:spLocks noGrp="1"/>
          </p:cNvSpPr>
          <p:nvPr>
            <p:ph type="ctrTitle"/>
          </p:nvPr>
        </p:nvSpPr>
        <p:spPr>
          <a:xfrm>
            <a:off x="494190" y="403271"/>
            <a:ext cx="10821510" cy="879475"/>
          </a:xfrm>
        </p:spPr>
        <p:txBody>
          <a:bodyPr anchor="ctr">
            <a:normAutofit/>
          </a:bodyPr>
          <a:lstStyle/>
          <a:p>
            <a:pPr algn="l"/>
            <a:r>
              <a:rPr kumimoji="0" lang="en-GB"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rPr>
              <a:t>Pharmaceutical RESEARCH &amp; DEVELOPMENT</a:t>
            </a:r>
            <a:endParaRPr kumimoji="0" lang="en-US"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endParaRPr>
          </a:p>
        </p:txBody>
      </p:sp>
      <p:sp>
        <p:nvSpPr>
          <p:cNvPr id="24" name="Subtitle 2">
            <a:extLst>
              <a:ext uri="{FF2B5EF4-FFF2-40B4-BE49-F238E27FC236}">
                <a16:creationId xmlns:a16="http://schemas.microsoft.com/office/drawing/2014/main" id="{FC3BB503-8E08-45F1-AEAA-DB7F9A4F0C59}"/>
              </a:ext>
            </a:extLst>
          </p:cNvPr>
          <p:cNvSpPr txBox="1">
            <a:spLocks/>
          </p:cNvSpPr>
          <p:nvPr/>
        </p:nvSpPr>
        <p:spPr>
          <a:xfrm>
            <a:off x="616764" y="1365342"/>
            <a:ext cx="5310121" cy="38100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dirty="0">
                <a:solidFill>
                  <a:srgbClr val="746457"/>
                </a:solidFill>
                <a:latin typeface="Tw Cen MT" panose="020B0602020104020603" pitchFamily="34" charset="0"/>
              </a:rPr>
              <a:t>The biotech sector accounts for a turnover in excess of MUR 2.3 billion</a:t>
            </a:r>
          </a:p>
          <a:p>
            <a:pPr algn="just"/>
            <a:r>
              <a:rPr lang="en-GB" sz="1800" dirty="0">
                <a:solidFill>
                  <a:srgbClr val="746457"/>
                </a:solidFill>
                <a:latin typeface="Tw Cen MT" panose="020B0602020104020603" pitchFamily="34" charset="0"/>
              </a:rPr>
              <a:t>5 Contract Research Organisations involved in Clinical Trials </a:t>
            </a:r>
          </a:p>
          <a:p>
            <a:pPr algn="just"/>
            <a:r>
              <a:rPr lang="en-GB" sz="1800" dirty="0">
                <a:solidFill>
                  <a:srgbClr val="746457"/>
                </a:solidFill>
                <a:latin typeface="Tw Cen MT" panose="020B0602020104020603" pitchFamily="34" charset="0"/>
              </a:rPr>
              <a:t>5 R&amp;D Laboratories</a:t>
            </a:r>
          </a:p>
          <a:p>
            <a:pPr algn="just"/>
            <a:r>
              <a:rPr lang="en-GB" sz="1800" dirty="0">
                <a:solidFill>
                  <a:srgbClr val="746457"/>
                </a:solidFill>
                <a:latin typeface="Tw Cen MT" panose="020B0602020104020603" pitchFamily="34" charset="0"/>
              </a:rPr>
              <a:t>More than 75 clinical trial licenses issued</a:t>
            </a:r>
          </a:p>
          <a:p>
            <a:pPr algn="just"/>
            <a:r>
              <a:rPr lang="en-GB" sz="1800" dirty="0">
                <a:solidFill>
                  <a:srgbClr val="746457"/>
                </a:solidFill>
                <a:latin typeface="Tw Cen MT" panose="020B0602020104020603" pitchFamily="34" charset="0"/>
              </a:rPr>
              <a:t>Pre-clinical studies being undertaken </a:t>
            </a:r>
          </a:p>
          <a:p>
            <a:pPr algn="just"/>
            <a:r>
              <a:rPr lang="en-GB" sz="1800" dirty="0">
                <a:solidFill>
                  <a:srgbClr val="746457"/>
                </a:solidFill>
                <a:latin typeface="Tw Cen MT" panose="020B0602020104020603" pitchFamily="34" charset="0"/>
              </a:rPr>
              <a:t>Availability of resources for clinical and preclinical studies</a:t>
            </a:r>
          </a:p>
          <a:p>
            <a:pPr algn="just"/>
            <a:r>
              <a:rPr lang="en-GB" sz="1800" dirty="0">
                <a:solidFill>
                  <a:srgbClr val="746457"/>
                </a:solidFill>
                <a:latin typeface="Tw Cen MT" panose="020B0602020104020603" pitchFamily="34" charset="0"/>
              </a:rPr>
              <a:t>Mauritius has a multi-ethnic, drug naive population</a:t>
            </a:r>
          </a:p>
          <a:p>
            <a:pPr algn="just"/>
            <a:r>
              <a:rPr lang="en-GB" sz="1800" dirty="0">
                <a:solidFill>
                  <a:srgbClr val="746457"/>
                </a:solidFill>
                <a:latin typeface="Tw Cen MT" panose="020B0602020104020603" pitchFamily="34" charset="0"/>
              </a:rPr>
              <a:t>2.3 million km2 exclusive economic zone with vast pool of marine biological resources</a:t>
            </a:r>
          </a:p>
        </p:txBody>
      </p:sp>
      <p:sp>
        <p:nvSpPr>
          <p:cNvPr id="29" name="Rectangle 28">
            <a:extLst>
              <a:ext uri="{FF2B5EF4-FFF2-40B4-BE49-F238E27FC236}">
                <a16:creationId xmlns:a16="http://schemas.microsoft.com/office/drawing/2014/main" id="{5D5A177B-3B76-413E-AE81-1FBAAD7A96D9}"/>
              </a:ext>
            </a:extLst>
          </p:cNvPr>
          <p:cNvSpPr/>
          <p:nvPr/>
        </p:nvSpPr>
        <p:spPr>
          <a:xfrm>
            <a:off x="6098335" y="1282746"/>
            <a:ext cx="45719" cy="381000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ew Solutions For Revitalizing Big Pharma R&amp;amp;D | Biotech Connection">
            <a:extLst>
              <a:ext uri="{FF2B5EF4-FFF2-40B4-BE49-F238E27FC236}">
                <a16:creationId xmlns:a16="http://schemas.microsoft.com/office/drawing/2014/main" id="{7D3221AF-7E06-4384-AAA4-E6332CB3D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25" y="1325892"/>
            <a:ext cx="5331760" cy="376685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7A5B646-4B81-49EE-B03A-6B8E7C2BFEE5}"/>
              </a:ext>
            </a:extLst>
          </p:cNvPr>
          <p:cNvSpPr/>
          <p:nvPr/>
        </p:nvSpPr>
        <p:spPr>
          <a:xfrm>
            <a:off x="6265117" y="1325892"/>
            <a:ext cx="5304268" cy="3750617"/>
          </a:xfrm>
          <a:prstGeom prst="rect">
            <a:avLst/>
          </a:prstGeom>
          <a:solidFill>
            <a:schemeClr val="tx2">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020477F0-A521-4BD5-A6EA-FF319E1A853D}"/>
              </a:ext>
            </a:extLst>
          </p:cNvPr>
          <p:cNvSpPr txBox="1">
            <a:spLocks/>
          </p:cNvSpPr>
          <p:nvPr/>
        </p:nvSpPr>
        <p:spPr>
          <a:xfrm>
            <a:off x="8242637" y="1476509"/>
            <a:ext cx="3325665" cy="34656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FCB03B"/>
                </a:solidFill>
              </a:rPr>
              <a:t>R&amp;D Overview</a:t>
            </a:r>
          </a:p>
        </p:txBody>
      </p:sp>
      <p:sp>
        <p:nvSpPr>
          <p:cNvPr id="38" name="Rectangle 37">
            <a:extLst>
              <a:ext uri="{FF2B5EF4-FFF2-40B4-BE49-F238E27FC236}">
                <a16:creationId xmlns:a16="http://schemas.microsoft.com/office/drawing/2014/main" id="{2C108667-8316-4C0E-B131-93E6693CA097}"/>
              </a:ext>
            </a:extLst>
          </p:cNvPr>
          <p:cNvSpPr/>
          <p:nvPr/>
        </p:nvSpPr>
        <p:spPr>
          <a:xfrm>
            <a:off x="445314" y="1476509"/>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A2EAA64-F80C-4852-8B08-ABC245384EEC}"/>
              </a:ext>
            </a:extLst>
          </p:cNvPr>
          <p:cNvSpPr/>
          <p:nvPr/>
        </p:nvSpPr>
        <p:spPr>
          <a:xfrm>
            <a:off x="441576" y="1962284"/>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872F2FE-C34E-4AEC-BB52-8AD0DDCDAF03}"/>
              </a:ext>
            </a:extLst>
          </p:cNvPr>
          <p:cNvSpPr/>
          <p:nvPr/>
        </p:nvSpPr>
        <p:spPr>
          <a:xfrm>
            <a:off x="441575" y="2524259"/>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CBBE941-BCB9-4CDE-A637-7216A89E60CC}"/>
              </a:ext>
            </a:extLst>
          </p:cNvPr>
          <p:cNvSpPr/>
          <p:nvPr/>
        </p:nvSpPr>
        <p:spPr>
          <a:xfrm>
            <a:off x="445732" y="2944840"/>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5B0455E8-4BCB-4E59-BA63-BFAA8EFE5F3D}"/>
              </a:ext>
            </a:extLst>
          </p:cNvPr>
          <p:cNvSpPr/>
          <p:nvPr/>
        </p:nvSpPr>
        <p:spPr>
          <a:xfrm>
            <a:off x="441574" y="3279997"/>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C5F4F57D-631B-4290-A1D1-8734CC213C29}"/>
              </a:ext>
            </a:extLst>
          </p:cNvPr>
          <p:cNvSpPr/>
          <p:nvPr/>
        </p:nvSpPr>
        <p:spPr>
          <a:xfrm>
            <a:off x="441574" y="3609891"/>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9A3D535-A027-480B-8020-B5780C057AF5}"/>
              </a:ext>
            </a:extLst>
          </p:cNvPr>
          <p:cNvSpPr/>
          <p:nvPr/>
        </p:nvSpPr>
        <p:spPr>
          <a:xfrm>
            <a:off x="441573" y="4186353"/>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7A1C66E9-CFD3-40F4-B628-C8B8DCE515A1}"/>
              </a:ext>
            </a:extLst>
          </p:cNvPr>
          <p:cNvSpPr/>
          <p:nvPr/>
        </p:nvSpPr>
        <p:spPr>
          <a:xfrm>
            <a:off x="441572" y="4502574"/>
            <a:ext cx="139495" cy="141394"/>
          </a:xfrm>
          <a:prstGeom prst="rect">
            <a:avLst/>
          </a:prstGeom>
          <a:solidFill>
            <a:srgbClr val="29ABE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890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67A0162-8BF3-4D7A-BCF9-4BB818F6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 y="0"/>
            <a:ext cx="12156117" cy="6858000"/>
          </a:xfrm>
          <a:prstGeom prst="rect">
            <a:avLst/>
          </a:prstGeom>
        </p:spPr>
      </p:pic>
      <p:sp>
        <p:nvSpPr>
          <p:cNvPr id="6" name="Title 1">
            <a:extLst>
              <a:ext uri="{FF2B5EF4-FFF2-40B4-BE49-F238E27FC236}">
                <a16:creationId xmlns:a16="http://schemas.microsoft.com/office/drawing/2014/main" id="{CAD98302-CC4C-42BA-9EE6-92DFC1B288AB}"/>
              </a:ext>
            </a:extLst>
          </p:cNvPr>
          <p:cNvSpPr>
            <a:spLocks noGrp="1"/>
          </p:cNvSpPr>
          <p:nvPr>
            <p:ph type="ctrTitle"/>
          </p:nvPr>
        </p:nvSpPr>
        <p:spPr>
          <a:xfrm>
            <a:off x="494190" y="403271"/>
            <a:ext cx="10821510" cy="879475"/>
          </a:xfrm>
        </p:spPr>
        <p:txBody>
          <a:bodyPr anchor="ctr">
            <a:normAutofit/>
          </a:bodyPr>
          <a:lstStyle/>
          <a:p>
            <a:pPr algn="l"/>
            <a:r>
              <a:rPr kumimoji="0" lang="en-GB"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rPr>
              <a:t>Healthcare Sector Overview</a:t>
            </a:r>
            <a:endParaRPr kumimoji="0" lang="en-US"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endParaRPr>
          </a:p>
        </p:txBody>
      </p:sp>
      <p:sp>
        <p:nvSpPr>
          <p:cNvPr id="24" name="Subtitle 2">
            <a:extLst>
              <a:ext uri="{FF2B5EF4-FFF2-40B4-BE49-F238E27FC236}">
                <a16:creationId xmlns:a16="http://schemas.microsoft.com/office/drawing/2014/main" id="{FC3BB503-8E08-45F1-AEAA-DB7F9A4F0C59}"/>
              </a:ext>
            </a:extLst>
          </p:cNvPr>
          <p:cNvSpPr txBox="1">
            <a:spLocks/>
          </p:cNvSpPr>
          <p:nvPr/>
        </p:nvSpPr>
        <p:spPr>
          <a:xfrm>
            <a:off x="6241208" y="1282746"/>
            <a:ext cx="5310121" cy="38100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dirty="0">
                <a:solidFill>
                  <a:srgbClr val="746457"/>
                </a:solidFill>
                <a:latin typeface="Tw Cen MT" panose="020B0602020104020603" pitchFamily="34" charset="0"/>
              </a:rPr>
              <a:t>An integrated cluster supported by a core group of high-value activities - </a:t>
            </a:r>
            <a:r>
              <a:rPr lang="en-GB" sz="1800" dirty="0">
                <a:solidFill>
                  <a:srgbClr val="29ABE2"/>
                </a:solidFill>
                <a:latin typeface="Tw Cen MT" panose="020B0602020104020603" pitchFamily="34" charset="0"/>
              </a:rPr>
              <a:t>hi-tech medicine, medical tourism, medical education, research and wellness. </a:t>
            </a:r>
          </a:p>
          <a:p>
            <a:pPr algn="just"/>
            <a:r>
              <a:rPr lang="en-GB" sz="1800" dirty="0">
                <a:solidFill>
                  <a:srgbClr val="746457"/>
                </a:solidFill>
                <a:latin typeface="Tw Cen MT" panose="020B0602020104020603" pitchFamily="34" charset="0"/>
              </a:rPr>
              <a:t>State of the art medical facilities and highly qualified personnel to cater for the growing needs of both domestic and international patients.</a:t>
            </a:r>
          </a:p>
          <a:p>
            <a:pPr algn="just"/>
            <a:r>
              <a:rPr lang="en-GB" sz="1800" dirty="0">
                <a:solidFill>
                  <a:srgbClr val="746457"/>
                </a:solidFill>
                <a:latin typeface="Tw Cen MT" panose="020B0602020104020603" pitchFamily="34" charset="0"/>
              </a:rPr>
              <a:t>Over the years the number of private institutions health institutions, nursing homes and specialized clinics have increased considerably, and future projections indicate that the sector is expected to substantially contribute to GDP and become a pillar of the economy.</a:t>
            </a:r>
          </a:p>
          <a:p>
            <a:pPr algn="just"/>
            <a:r>
              <a:rPr lang="en-GB" sz="1800" dirty="0">
                <a:solidFill>
                  <a:srgbClr val="746457"/>
                </a:solidFill>
                <a:latin typeface="Tw Cen MT" panose="020B0602020104020603" pitchFamily="34" charset="0"/>
              </a:rPr>
              <a:t>The presence of global healthcare players on the island has positively increased competition and enhanced the image of Mauritius as a high tech medical hub.</a:t>
            </a:r>
          </a:p>
        </p:txBody>
      </p:sp>
      <p:pic>
        <p:nvPicPr>
          <p:cNvPr id="1026" name="Picture 2" descr="Empowerment will be at the heart of the new healthcare experience">
            <a:extLst>
              <a:ext uri="{FF2B5EF4-FFF2-40B4-BE49-F238E27FC236}">
                <a16:creationId xmlns:a16="http://schemas.microsoft.com/office/drawing/2014/main" id="{727E2CE4-68E3-436F-B24D-358A7239A4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260"/>
          <a:stretch/>
        </p:blipFill>
        <p:spPr bwMode="auto">
          <a:xfrm>
            <a:off x="640670" y="1282746"/>
            <a:ext cx="4977810" cy="3810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7A5B646-4B81-49EE-B03A-6B8E7C2BFEE5}"/>
              </a:ext>
            </a:extLst>
          </p:cNvPr>
          <p:cNvSpPr/>
          <p:nvPr/>
        </p:nvSpPr>
        <p:spPr>
          <a:xfrm>
            <a:off x="640670" y="1282746"/>
            <a:ext cx="4977810" cy="3810000"/>
          </a:xfrm>
          <a:prstGeom prst="rect">
            <a:avLst/>
          </a:prstGeom>
          <a:solidFill>
            <a:schemeClr val="tx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020477F0-A521-4BD5-A6EA-FF319E1A853D}"/>
              </a:ext>
            </a:extLst>
          </p:cNvPr>
          <p:cNvSpPr txBox="1">
            <a:spLocks/>
          </p:cNvSpPr>
          <p:nvPr/>
        </p:nvSpPr>
        <p:spPr>
          <a:xfrm>
            <a:off x="1343024" y="1420706"/>
            <a:ext cx="3325665" cy="34656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FCB03B"/>
                </a:solidFill>
              </a:rPr>
              <a:t>Healthcare Sector Overview</a:t>
            </a:r>
          </a:p>
        </p:txBody>
      </p:sp>
      <p:sp>
        <p:nvSpPr>
          <p:cNvPr id="29" name="Rectangle 28">
            <a:extLst>
              <a:ext uri="{FF2B5EF4-FFF2-40B4-BE49-F238E27FC236}">
                <a16:creationId xmlns:a16="http://schemas.microsoft.com/office/drawing/2014/main" id="{5D5A177B-3B76-413E-AE81-1FBAAD7A96D9}"/>
              </a:ext>
            </a:extLst>
          </p:cNvPr>
          <p:cNvSpPr/>
          <p:nvPr/>
        </p:nvSpPr>
        <p:spPr>
          <a:xfrm>
            <a:off x="5764960" y="1282746"/>
            <a:ext cx="45719" cy="381000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96D4921-FF5C-4A91-9916-125406389CEC}"/>
              </a:ext>
            </a:extLst>
          </p:cNvPr>
          <p:cNvSpPr/>
          <p:nvPr/>
        </p:nvSpPr>
        <p:spPr>
          <a:xfrm>
            <a:off x="5977911" y="1375410"/>
            <a:ext cx="139495" cy="141394"/>
          </a:xfrm>
          <a:prstGeom prst="rect">
            <a:avLst/>
          </a:prstGeom>
          <a:solidFill>
            <a:srgbClr val="D91A5D"/>
          </a:solidFill>
          <a:ln>
            <a:solidFill>
              <a:srgbClr val="D91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03105CE-F7A6-47A1-808B-08CE1B7CEDC2}"/>
              </a:ext>
            </a:extLst>
          </p:cNvPr>
          <p:cNvSpPr/>
          <p:nvPr/>
        </p:nvSpPr>
        <p:spPr>
          <a:xfrm>
            <a:off x="5977911" y="2144904"/>
            <a:ext cx="139495" cy="141394"/>
          </a:xfrm>
          <a:prstGeom prst="rect">
            <a:avLst/>
          </a:prstGeom>
          <a:solidFill>
            <a:srgbClr val="D91A5D"/>
          </a:solidFill>
          <a:ln>
            <a:solidFill>
              <a:srgbClr val="D91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DE82252-2C7F-4647-AE71-8624B098FA1E}"/>
              </a:ext>
            </a:extLst>
          </p:cNvPr>
          <p:cNvSpPr/>
          <p:nvPr/>
        </p:nvSpPr>
        <p:spPr>
          <a:xfrm>
            <a:off x="5977911" y="2939799"/>
            <a:ext cx="139495" cy="141394"/>
          </a:xfrm>
          <a:prstGeom prst="rect">
            <a:avLst/>
          </a:prstGeom>
          <a:solidFill>
            <a:srgbClr val="D91A5D"/>
          </a:solidFill>
          <a:ln>
            <a:solidFill>
              <a:srgbClr val="D91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2948F62-43F7-4913-BEB0-F7F21673D646}"/>
              </a:ext>
            </a:extLst>
          </p:cNvPr>
          <p:cNvSpPr/>
          <p:nvPr/>
        </p:nvSpPr>
        <p:spPr>
          <a:xfrm>
            <a:off x="5977911" y="4171740"/>
            <a:ext cx="139495" cy="141394"/>
          </a:xfrm>
          <a:prstGeom prst="rect">
            <a:avLst/>
          </a:prstGeom>
          <a:solidFill>
            <a:srgbClr val="D91A5D"/>
          </a:solidFill>
          <a:ln>
            <a:solidFill>
              <a:srgbClr val="D91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857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67A0162-8BF3-4D7A-BCF9-4BB818F6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 y="0"/>
            <a:ext cx="12156117" cy="6858000"/>
          </a:xfrm>
          <a:prstGeom prst="rect">
            <a:avLst/>
          </a:prstGeom>
        </p:spPr>
      </p:pic>
      <p:sp>
        <p:nvSpPr>
          <p:cNvPr id="6" name="Title 1">
            <a:extLst>
              <a:ext uri="{FF2B5EF4-FFF2-40B4-BE49-F238E27FC236}">
                <a16:creationId xmlns:a16="http://schemas.microsoft.com/office/drawing/2014/main" id="{CAD98302-CC4C-42BA-9EE6-92DFC1B288AB}"/>
              </a:ext>
            </a:extLst>
          </p:cNvPr>
          <p:cNvSpPr>
            <a:spLocks noGrp="1"/>
          </p:cNvSpPr>
          <p:nvPr>
            <p:ph type="ctrTitle"/>
          </p:nvPr>
        </p:nvSpPr>
        <p:spPr>
          <a:xfrm>
            <a:off x="494190" y="403271"/>
            <a:ext cx="10821510" cy="879475"/>
          </a:xfrm>
        </p:spPr>
        <p:txBody>
          <a:bodyPr anchor="ctr">
            <a:normAutofit/>
          </a:bodyPr>
          <a:lstStyle/>
          <a:p>
            <a:pPr algn="l"/>
            <a:r>
              <a:rPr kumimoji="0" lang="en-GB"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rPr>
              <a:t>Healthcare Sector Trend</a:t>
            </a:r>
            <a:endParaRPr kumimoji="0" lang="en-US"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endParaRPr>
          </a:p>
        </p:txBody>
      </p:sp>
      <p:sp>
        <p:nvSpPr>
          <p:cNvPr id="24" name="Subtitle 2">
            <a:extLst>
              <a:ext uri="{FF2B5EF4-FFF2-40B4-BE49-F238E27FC236}">
                <a16:creationId xmlns:a16="http://schemas.microsoft.com/office/drawing/2014/main" id="{FC3BB503-8E08-45F1-AEAA-DB7F9A4F0C59}"/>
              </a:ext>
            </a:extLst>
          </p:cNvPr>
          <p:cNvSpPr txBox="1">
            <a:spLocks/>
          </p:cNvSpPr>
          <p:nvPr/>
        </p:nvSpPr>
        <p:spPr>
          <a:xfrm>
            <a:off x="6241208" y="1282746"/>
            <a:ext cx="5310121" cy="38100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2000" dirty="0">
                <a:solidFill>
                  <a:srgbClr val="746457"/>
                </a:solidFill>
                <a:latin typeface="Tw Cen MT" panose="020B0602020104020603" pitchFamily="34" charset="0"/>
              </a:rPr>
              <a:t>A relatively steady growth rate observed over the last few years owing to its strengthening coverage, services and increasing expenditure by public as well as private players</a:t>
            </a:r>
          </a:p>
          <a:p>
            <a:pPr algn="just"/>
            <a:r>
              <a:rPr lang="en-GB" sz="2000" b="1" dirty="0">
                <a:solidFill>
                  <a:srgbClr val="29ABE2"/>
                </a:solidFill>
                <a:latin typeface="Tw Cen MT" panose="020B0602020104020603" pitchFamily="34" charset="0"/>
              </a:rPr>
              <a:t>GDP Contribution as of 2020: 5.4 %</a:t>
            </a:r>
          </a:p>
          <a:p>
            <a:pPr algn="just"/>
            <a:r>
              <a:rPr lang="en-GB" sz="2000" dirty="0">
                <a:solidFill>
                  <a:srgbClr val="746457"/>
                </a:solidFill>
                <a:latin typeface="Tw Cen MT" panose="020B0602020104020603" pitchFamily="34" charset="0"/>
              </a:rPr>
              <a:t>Real GDP is estimated to have contracted by 15% in 2020, against a positive real GDP growth of 3% in 2019.</a:t>
            </a:r>
          </a:p>
          <a:p>
            <a:pPr algn="just"/>
            <a:r>
              <a:rPr lang="en-GB" sz="2000" dirty="0">
                <a:solidFill>
                  <a:srgbClr val="746457"/>
                </a:solidFill>
                <a:latin typeface="Tw Cen MT" panose="020B0602020104020603" pitchFamily="34" charset="0"/>
              </a:rPr>
              <a:t>As per the Ministry of Health, employment in the sector totals to </a:t>
            </a:r>
            <a:r>
              <a:rPr lang="en-GB" sz="2000" b="1" dirty="0">
                <a:solidFill>
                  <a:srgbClr val="29ABE2"/>
                </a:solidFill>
                <a:latin typeface="Tw Cen MT" panose="020B0602020104020603" pitchFamily="34" charset="0"/>
              </a:rPr>
              <a:t>8700</a:t>
            </a:r>
          </a:p>
          <a:p>
            <a:pPr algn="just"/>
            <a:r>
              <a:rPr lang="en-GB" sz="2000" b="1" dirty="0">
                <a:solidFill>
                  <a:srgbClr val="29ABE2"/>
                </a:solidFill>
                <a:latin typeface="Tw Cen MT" panose="020B0602020104020603" pitchFamily="34" charset="0"/>
              </a:rPr>
              <a:t>More than 4500 beds </a:t>
            </a:r>
            <a:r>
              <a:rPr lang="en-GB" sz="2000" dirty="0">
                <a:solidFill>
                  <a:srgbClr val="746457"/>
                </a:solidFill>
                <a:latin typeface="Tw Cen MT" panose="020B0602020104020603" pitchFamily="34" charset="0"/>
              </a:rPr>
              <a:t>in both public and private sector </a:t>
            </a:r>
          </a:p>
        </p:txBody>
      </p:sp>
      <p:sp>
        <p:nvSpPr>
          <p:cNvPr id="29" name="Rectangle 28">
            <a:extLst>
              <a:ext uri="{FF2B5EF4-FFF2-40B4-BE49-F238E27FC236}">
                <a16:creationId xmlns:a16="http://schemas.microsoft.com/office/drawing/2014/main" id="{5D5A177B-3B76-413E-AE81-1FBAAD7A96D9}"/>
              </a:ext>
            </a:extLst>
          </p:cNvPr>
          <p:cNvSpPr/>
          <p:nvPr/>
        </p:nvSpPr>
        <p:spPr>
          <a:xfrm>
            <a:off x="5764960" y="1282746"/>
            <a:ext cx="45719" cy="3810000"/>
          </a:xfrm>
          <a:prstGeom prst="rect">
            <a:avLst/>
          </a:prstGeom>
          <a:solidFill>
            <a:srgbClr val="D91A5D"/>
          </a:solidFill>
          <a:ln>
            <a:solidFill>
              <a:srgbClr val="D91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96D4921-FF5C-4A91-9916-125406389CEC}"/>
              </a:ext>
            </a:extLst>
          </p:cNvPr>
          <p:cNvSpPr/>
          <p:nvPr/>
        </p:nvSpPr>
        <p:spPr>
          <a:xfrm>
            <a:off x="5977911" y="1375410"/>
            <a:ext cx="139495" cy="141394"/>
          </a:xfrm>
          <a:prstGeom prst="rect">
            <a:avLst/>
          </a:prstGeom>
          <a:solidFill>
            <a:srgbClr val="FCB03B"/>
          </a:solidFill>
          <a:ln>
            <a:solidFill>
              <a:srgbClr val="FC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03105CE-F7A6-47A1-808B-08CE1B7CEDC2}"/>
              </a:ext>
            </a:extLst>
          </p:cNvPr>
          <p:cNvSpPr/>
          <p:nvPr/>
        </p:nvSpPr>
        <p:spPr>
          <a:xfrm>
            <a:off x="5977911" y="2425513"/>
            <a:ext cx="139495" cy="141394"/>
          </a:xfrm>
          <a:prstGeom prst="rect">
            <a:avLst/>
          </a:prstGeom>
          <a:solidFill>
            <a:srgbClr val="FCB03B"/>
          </a:solidFill>
          <a:ln>
            <a:solidFill>
              <a:srgbClr val="FC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EDE82252-2C7F-4647-AE71-8624B098FA1E}"/>
              </a:ext>
            </a:extLst>
          </p:cNvPr>
          <p:cNvSpPr/>
          <p:nvPr/>
        </p:nvSpPr>
        <p:spPr>
          <a:xfrm>
            <a:off x="5977911" y="2816882"/>
            <a:ext cx="139495" cy="141394"/>
          </a:xfrm>
          <a:prstGeom prst="rect">
            <a:avLst/>
          </a:prstGeom>
          <a:solidFill>
            <a:srgbClr val="FCB03B"/>
          </a:solidFill>
          <a:ln>
            <a:solidFill>
              <a:srgbClr val="FC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2948F62-43F7-4913-BEB0-F7F21673D646}"/>
              </a:ext>
            </a:extLst>
          </p:cNvPr>
          <p:cNvSpPr/>
          <p:nvPr/>
        </p:nvSpPr>
        <p:spPr>
          <a:xfrm>
            <a:off x="5977911" y="3690477"/>
            <a:ext cx="139495" cy="141394"/>
          </a:xfrm>
          <a:prstGeom prst="rect">
            <a:avLst/>
          </a:prstGeom>
          <a:solidFill>
            <a:srgbClr val="FCB03B"/>
          </a:solidFill>
          <a:ln>
            <a:solidFill>
              <a:srgbClr val="FC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a:extLst>
              <a:ext uri="{FF2B5EF4-FFF2-40B4-BE49-F238E27FC236}">
                <a16:creationId xmlns:a16="http://schemas.microsoft.com/office/drawing/2014/main" id="{F3637AFD-77E1-462B-8B28-C5FE4EFCD9D7}"/>
              </a:ext>
            </a:extLst>
          </p:cNvPr>
          <p:cNvGraphicFramePr>
            <a:graphicFrameLocks/>
          </p:cNvGraphicFramePr>
          <p:nvPr>
            <p:extLst>
              <p:ext uri="{D42A27DB-BD31-4B8C-83A1-F6EECF244321}">
                <p14:modId xmlns:p14="http://schemas.microsoft.com/office/powerpoint/2010/main" val="1978896111"/>
              </p:ext>
            </p:extLst>
          </p:nvPr>
        </p:nvGraphicFramePr>
        <p:xfrm>
          <a:off x="534477" y="1282746"/>
          <a:ext cx="510668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C015F3E6-4A5C-4CFB-8A0B-10CCA88BC6D0}"/>
              </a:ext>
            </a:extLst>
          </p:cNvPr>
          <p:cNvSpPr/>
          <p:nvPr/>
        </p:nvSpPr>
        <p:spPr>
          <a:xfrm>
            <a:off x="5977911" y="4291094"/>
            <a:ext cx="139495" cy="141394"/>
          </a:xfrm>
          <a:prstGeom prst="rect">
            <a:avLst/>
          </a:prstGeom>
          <a:solidFill>
            <a:srgbClr val="FCB03B"/>
          </a:solidFill>
          <a:ln>
            <a:solidFill>
              <a:srgbClr val="FC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031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67A0162-8BF3-4D7A-BCF9-4BB818F6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 y="0"/>
            <a:ext cx="12156117" cy="6858000"/>
          </a:xfrm>
          <a:prstGeom prst="rect">
            <a:avLst/>
          </a:prstGeom>
        </p:spPr>
      </p:pic>
      <p:sp>
        <p:nvSpPr>
          <p:cNvPr id="6" name="Title 1">
            <a:extLst>
              <a:ext uri="{FF2B5EF4-FFF2-40B4-BE49-F238E27FC236}">
                <a16:creationId xmlns:a16="http://schemas.microsoft.com/office/drawing/2014/main" id="{CAD98302-CC4C-42BA-9EE6-92DFC1B288AB}"/>
              </a:ext>
            </a:extLst>
          </p:cNvPr>
          <p:cNvSpPr>
            <a:spLocks noGrp="1"/>
          </p:cNvSpPr>
          <p:nvPr>
            <p:ph type="ctrTitle"/>
          </p:nvPr>
        </p:nvSpPr>
        <p:spPr>
          <a:xfrm>
            <a:off x="494190" y="403271"/>
            <a:ext cx="10821510" cy="879475"/>
          </a:xfrm>
        </p:spPr>
        <p:txBody>
          <a:bodyPr anchor="ctr">
            <a:normAutofit/>
          </a:bodyPr>
          <a:lstStyle/>
          <a:p>
            <a:pPr algn="l"/>
            <a:r>
              <a:rPr kumimoji="0" lang="en-GB"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rPr>
              <a:t>Healthcare Personnel</a:t>
            </a:r>
            <a:endParaRPr kumimoji="0" lang="en-US"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endParaRPr>
          </a:p>
        </p:txBody>
      </p:sp>
      <p:pic>
        <p:nvPicPr>
          <p:cNvPr id="2050" name="Picture 2" descr="HPN salutes healthcare personnel on the front lines of COVID-19 | Healthcare  Purchasing News">
            <a:extLst>
              <a:ext uri="{FF2B5EF4-FFF2-40B4-BE49-F238E27FC236}">
                <a16:creationId xmlns:a16="http://schemas.microsoft.com/office/drawing/2014/main" id="{35405CEC-D824-4092-8314-D9F6F2CEF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544" y="843008"/>
            <a:ext cx="7310244" cy="417293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210FED2-80DA-4354-BE75-DADDD8B85C74}"/>
              </a:ext>
            </a:extLst>
          </p:cNvPr>
          <p:cNvSpPr/>
          <p:nvPr/>
        </p:nvSpPr>
        <p:spPr>
          <a:xfrm>
            <a:off x="482338" y="1334801"/>
            <a:ext cx="5725957" cy="923330"/>
          </a:xfrm>
          <a:prstGeom prst="rect">
            <a:avLst/>
          </a:prstGeom>
        </p:spPr>
        <p:txBody>
          <a:bodyPr wrap="square">
            <a:spAutoFit/>
          </a:bodyPr>
          <a:lstStyle/>
          <a:p>
            <a:pPr marL="285750" lvl="0" indent="-285750" algn="ctr">
              <a:buFont typeface="Arial" panose="020B0604020202020204" pitchFamily="34" charset="0"/>
              <a:buChar char="•"/>
            </a:pPr>
            <a:r>
              <a:rPr lang="en-GB" b="1" dirty="0">
                <a:solidFill>
                  <a:schemeClr val="bg1">
                    <a:lumMod val="50000"/>
                  </a:schemeClr>
                </a:solidFill>
                <a:latin typeface="Tw Cen MT" panose="020B0602020104020603" pitchFamily="34" charset="0"/>
                <a:cs typeface="Franklin Gothic Medium Cond"/>
              </a:rPr>
              <a:t>Over 40% of WHO Member States report to have less than 10 medical doctors per 10 000 population. </a:t>
            </a:r>
          </a:p>
          <a:p>
            <a:pPr lvl="0" algn="ctr"/>
            <a:r>
              <a:rPr lang="en-GB" b="1" dirty="0">
                <a:solidFill>
                  <a:schemeClr val="bg1">
                    <a:lumMod val="50000"/>
                  </a:schemeClr>
                </a:solidFill>
                <a:latin typeface="Tw Cen MT" panose="020B0602020104020603" pitchFamily="34" charset="0"/>
                <a:cs typeface="Franklin Gothic Medium Cond"/>
              </a:rPr>
              <a:t>--- Over 26% report to have less than 3 ---</a:t>
            </a:r>
          </a:p>
        </p:txBody>
      </p:sp>
      <p:sp>
        <p:nvSpPr>
          <p:cNvPr id="18" name="Rectangle 17">
            <a:extLst>
              <a:ext uri="{FF2B5EF4-FFF2-40B4-BE49-F238E27FC236}">
                <a16:creationId xmlns:a16="http://schemas.microsoft.com/office/drawing/2014/main" id="{8C70BD77-A55C-4346-AEBE-E7E57910BF69}"/>
              </a:ext>
            </a:extLst>
          </p:cNvPr>
          <p:cNvSpPr/>
          <p:nvPr/>
        </p:nvSpPr>
        <p:spPr>
          <a:xfrm>
            <a:off x="1780672" y="3188747"/>
            <a:ext cx="4738837" cy="369332"/>
          </a:xfrm>
          <a:prstGeom prst="rect">
            <a:avLst/>
          </a:prstGeom>
        </p:spPr>
        <p:txBody>
          <a:bodyPr wrap="square">
            <a:spAutoFit/>
          </a:bodyPr>
          <a:lstStyle/>
          <a:p>
            <a:pPr lvl="0"/>
            <a:r>
              <a:rPr lang="fr-FR" b="1" dirty="0">
                <a:solidFill>
                  <a:srgbClr val="29ABE2"/>
                </a:solidFill>
                <a:latin typeface="Tw Cen MT" panose="020B0602020104020603" pitchFamily="34" charset="0"/>
                <a:cs typeface="Franklin Gothic Medium Cond"/>
              </a:rPr>
              <a:t>25.9 </a:t>
            </a:r>
            <a:r>
              <a:rPr lang="fr-FR" b="1" dirty="0" err="1">
                <a:solidFill>
                  <a:srgbClr val="29ABE2"/>
                </a:solidFill>
                <a:latin typeface="Tw Cen MT" panose="020B0602020104020603" pitchFamily="34" charset="0"/>
                <a:cs typeface="Franklin Gothic Medium Cond"/>
              </a:rPr>
              <a:t>Doctors</a:t>
            </a:r>
            <a:r>
              <a:rPr lang="fr-FR" b="1" dirty="0">
                <a:solidFill>
                  <a:srgbClr val="29ABE2"/>
                </a:solidFill>
                <a:latin typeface="Tw Cen MT" panose="020B0602020104020603" pitchFamily="34" charset="0"/>
                <a:cs typeface="Franklin Gothic Medium Cond"/>
              </a:rPr>
              <a:t> </a:t>
            </a:r>
            <a:r>
              <a:rPr lang="fr-FR" b="1" dirty="0">
                <a:solidFill>
                  <a:srgbClr val="746457"/>
                </a:solidFill>
                <a:latin typeface="Tw Cen MT" panose="020B0602020104020603" pitchFamily="34" charset="0"/>
                <a:cs typeface="Franklin Gothic Medium Cond"/>
              </a:rPr>
              <a:t>per 10 000 population</a:t>
            </a:r>
          </a:p>
        </p:txBody>
      </p:sp>
      <p:sp>
        <p:nvSpPr>
          <p:cNvPr id="20" name="Rectangle 19">
            <a:extLst>
              <a:ext uri="{FF2B5EF4-FFF2-40B4-BE49-F238E27FC236}">
                <a16:creationId xmlns:a16="http://schemas.microsoft.com/office/drawing/2014/main" id="{9DAE715B-A950-4964-85DC-3B6F0A70527F}"/>
              </a:ext>
            </a:extLst>
          </p:cNvPr>
          <p:cNvSpPr/>
          <p:nvPr/>
        </p:nvSpPr>
        <p:spPr>
          <a:xfrm>
            <a:off x="1780672" y="4151683"/>
            <a:ext cx="4738837" cy="369332"/>
          </a:xfrm>
          <a:prstGeom prst="rect">
            <a:avLst/>
          </a:prstGeom>
        </p:spPr>
        <p:txBody>
          <a:bodyPr wrap="square">
            <a:spAutoFit/>
          </a:bodyPr>
          <a:lstStyle/>
          <a:p>
            <a:pPr lvl="0"/>
            <a:r>
              <a:rPr lang="fr-FR" b="1" dirty="0">
                <a:solidFill>
                  <a:srgbClr val="29ABE2"/>
                </a:solidFill>
                <a:latin typeface="Tw Cen MT" panose="020B0602020104020603" pitchFamily="34" charset="0"/>
                <a:cs typeface="Franklin Gothic Medium Cond"/>
              </a:rPr>
              <a:t>3.2 </a:t>
            </a:r>
            <a:r>
              <a:rPr lang="fr-FR" b="1" dirty="0" err="1">
                <a:solidFill>
                  <a:srgbClr val="29ABE2"/>
                </a:solidFill>
                <a:latin typeface="Tw Cen MT" panose="020B0602020104020603" pitchFamily="34" charset="0"/>
                <a:cs typeface="Franklin Gothic Medium Cond"/>
              </a:rPr>
              <a:t>Dentists</a:t>
            </a:r>
            <a:r>
              <a:rPr lang="fr-FR" b="1" dirty="0">
                <a:solidFill>
                  <a:srgbClr val="29ABE2"/>
                </a:solidFill>
                <a:latin typeface="Tw Cen MT" panose="020B0602020104020603" pitchFamily="34" charset="0"/>
                <a:cs typeface="Franklin Gothic Medium Cond"/>
              </a:rPr>
              <a:t> </a:t>
            </a:r>
            <a:r>
              <a:rPr lang="fr-FR" b="1" dirty="0">
                <a:solidFill>
                  <a:srgbClr val="746457"/>
                </a:solidFill>
                <a:latin typeface="Tw Cen MT" panose="020B0602020104020603" pitchFamily="34" charset="0"/>
                <a:cs typeface="Franklin Gothic Medium Cond"/>
              </a:rPr>
              <a:t>per 10 000 population</a:t>
            </a:r>
          </a:p>
        </p:txBody>
      </p:sp>
      <p:sp>
        <p:nvSpPr>
          <p:cNvPr id="21" name="Rectangle 20">
            <a:extLst>
              <a:ext uri="{FF2B5EF4-FFF2-40B4-BE49-F238E27FC236}">
                <a16:creationId xmlns:a16="http://schemas.microsoft.com/office/drawing/2014/main" id="{96501112-9259-46D5-B7F8-E43CC815DD6D}"/>
              </a:ext>
            </a:extLst>
          </p:cNvPr>
          <p:cNvSpPr/>
          <p:nvPr/>
        </p:nvSpPr>
        <p:spPr>
          <a:xfrm>
            <a:off x="1780672" y="3666784"/>
            <a:ext cx="4738837" cy="369332"/>
          </a:xfrm>
          <a:prstGeom prst="rect">
            <a:avLst/>
          </a:prstGeom>
        </p:spPr>
        <p:txBody>
          <a:bodyPr wrap="square">
            <a:spAutoFit/>
          </a:bodyPr>
          <a:lstStyle/>
          <a:p>
            <a:pPr lvl="0"/>
            <a:r>
              <a:rPr lang="fr-FR" b="1" dirty="0">
                <a:solidFill>
                  <a:srgbClr val="29ABE2"/>
                </a:solidFill>
                <a:latin typeface="Tw Cen MT" panose="020B0602020104020603" pitchFamily="34" charset="0"/>
                <a:cs typeface="Franklin Gothic Medium Cond"/>
              </a:rPr>
              <a:t>35.5 </a:t>
            </a:r>
            <a:r>
              <a:rPr lang="fr-FR" b="1" dirty="0" err="1">
                <a:solidFill>
                  <a:srgbClr val="29ABE2"/>
                </a:solidFill>
                <a:latin typeface="Tw Cen MT" panose="020B0602020104020603" pitchFamily="34" charset="0"/>
                <a:cs typeface="Franklin Gothic Medium Cond"/>
              </a:rPr>
              <a:t>Qualified</a:t>
            </a:r>
            <a:r>
              <a:rPr lang="fr-FR" b="1" dirty="0">
                <a:solidFill>
                  <a:srgbClr val="29ABE2"/>
                </a:solidFill>
                <a:latin typeface="Tw Cen MT" panose="020B0602020104020603" pitchFamily="34" charset="0"/>
                <a:cs typeface="Franklin Gothic Medium Cond"/>
              </a:rPr>
              <a:t> Nurses </a:t>
            </a:r>
            <a:r>
              <a:rPr lang="fr-FR" b="1" dirty="0">
                <a:solidFill>
                  <a:srgbClr val="746457"/>
                </a:solidFill>
                <a:latin typeface="Tw Cen MT" panose="020B0602020104020603" pitchFamily="34" charset="0"/>
                <a:cs typeface="Franklin Gothic Medium Cond"/>
              </a:rPr>
              <a:t>per 10 000 population</a:t>
            </a:r>
          </a:p>
        </p:txBody>
      </p:sp>
      <p:sp>
        <p:nvSpPr>
          <p:cNvPr id="22" name="Rectangle 21">
            <a:extLst>
              <a:ext uri="{FF2B5EF4-FFF2-40B4-BE49-F238E27FC236}">
                <a16:creationId xmlns:a16="http://schemas.microsoft.com/office/drawing/2014/main" id="{D5715C8D-51F5-4D3B-AFA6-825C56312B22}"/>
              </a:ext>
            </a:extLst>
          </p:cNvPr>
          <p:cNvSpPr/>
          <p:nvPr/>
        </p:nvSpPr>
        <p:spPr>
          <a:xfrm>
            <a:off x="1780672" y="4627149"/>
            <a:ext cx="4738837" cy="369332"/>
          </a:xfrm>
          <a:prstGeom prst="rect">
            <a:avLst/>
          </a:prstGeom>
        </p:spPr>
        <p:txBody>
          <a:bodyPr wrap="square">
            <a:spAutoFit/>
          </a:bodyPr>
          <a:lstStyle/>
          <a:p>
            <a:pPr lvl="0"/>
            <a:r>
              <a:rPr lang="fr-FR" b="1" dirty="0">
                <a:solidFill>
                  <a:srgbClr val="29ABE2"/>
                </a:solidFill>
                <a:latin typeface="Tw Cen MT" panose="020B0602020104020603" pitchFamily="34" charset="0"/>
                <a:cs typeface="Franklin Gothic Medium Cond"/>
              </a:rPr>
              <a:t>4.2 </a:t>
            </a:r>
            <a:r>
              <a:rPr lang="fr-FR" b="1" dirty="0" err="1">
                <a:solidFill>
                  <a:srgbClr val="29ABE2"/>
                </a:solidFill>
                <a:latin typeface="Tw Cen MT" panose="020B0602020104020603" pitchFamily="34" charset="0"/>
                <a:cs typeface="Franklin Gothic Medium Cond"/>
              </a:rPr>
              <a:t>Pharmacists</a:t>
            </a:r>
            <a:r>
              <a:rPr lang="fr-FR" b="1" dirty="0">
                <a:solidFill>
                  <a:srgbClr val="29ABE2"/>
                </a:solidFill>
                <a:latin typeface="Tw Cen MT" panose="020B0602020104020603" pitchFamily="34" charset="0"/>
                <a:cs typeface="Franklin Gothic Medium Cond"/>
              </a:rPr>
              <a:t> </a:t>
            </a:r>
            <a:r>
              <a:rPr lang="fr-FR" b="1" dirty="0">
                <a:solidFill>
                  <a:srgbClr val="746457"/>
                </a:solidFill>
                <a:latin typeface="Tw Cen MT" panose="020B0602020104020603" pitchFamily="34" charset="0"/>
                <a:cs typeface="Franklin Gothic Medium Cond"/>
              </a:rPr>
              <a:t>per 10 000 population</a:t>
            </a:r>
          </a:p>
        </p:txBody>
      </p:sp>
      <p:sp>
        <p:nvSpPr>
          <p:cNvPr id="23" name="Rectangle 22">
            <a:extLst>
              <a:ext uri="{FF2B5EF4-FFF2-40B4-BE49-F238E27FC236}">
                <a16:creationId xmlns:a16="http://schemas.microsoft.com/office/drawing/2014/main" id="{518F3B86-FE84-4B34-826D-EE7551F3579C}"/>
              </a:ext>
            </a:extLst>
          </p:cNvPr>
          <p:cNvSpPr/>
          <p:nvPr/>
        </p:nvSpPr>
        <p:spPr>
          <a:xfrm>
            <a:off x="494190" y="2644640"/>
            <a:ext cx="4382702" cy="461665"/>
          </a:xfrm>
          <a:prstGeom prst="rect">
            <a:avLst/>
          </a:prstGeom>
        </p:spPr>
        <p:txBody>
          <a:bodyPr wrap="square">
            <a:spAutoFit/>
          </a:bodyPr>
          <a:lstStyle/>
          <a:p>
            <a:pPr lvl="0" algn="ctr"/>
            <a:r>
              <a:rPr lang="fr-FR" sz="2400" b="1" dirty="0">
                <a:solidFill>
                  <a:srgbClr val="FCB03B"/>
                </a:solidFill>
                <a:latin typeface="Tw Cen MT" panose="020B0602020104020603" pitchFamily="34" charset="0"/>
                <a:cs typeface="Franklin Gothic Medium Cond"/>
              </a:rPr>
              <a:t>Mauritius reports:</a:t>
            </a:r>
          </a:p>
        </p:txBody>
      </p:sp>
      <p:sp>
        <p:nvSpPr>
          <p:cNvPr id="25" name="Rectangle 24">
            <a:extLst>
              <a:ext uri="{FF2B5EF4-FFF2-40B4-BE49-F238E27FC236}">
                <a16:creationId xmlns:a16="http://schemas.microsoft.com/office/drawing/2014/main" id="{66A492BF-39A0-4BDD-889C-80B1D97F957C}"/>
              </a:ext>
            </a:extLst>
          </p:cNvPr>
          <p:cNvSpPr/>
          <p:nvPr/>
        </p:nvSpPr>
        <p:spPr>
          <a:xfrm>
            <a:off x="1267312" y="2799388"/>
            <a:ext cx="217965" cy="215711"/>
          </a:xfrm>
          <a:prstGeom prst="rect">
            <a:avLst/>
          </a:prstGeom>
          <a:solidFill>
            <a:srgbClr val="FCB03B"/>
          </a:solidFill>
          <a:ln>
            <a:solidFill>
              <a:srgbClr val="FC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B03B"/>
              </a:solidFill>
            </a:endParaRPr>
          </a:p>
        </p:txBody>
      </p:sp>
    </p:spTree>
    <p:extLst>
      <p:ext uri="{BB962C8B-B14F-4D97-AF65-F5344CB8AC3E}">
        <p14:creationId xmlns:p14="http://schemas.microsoft.com/office/powerpoint/2010/main" val="103202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67A0162-8BF3-4D7A-BCF9-4BB818F6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 y="0"/>
            <a:ext cx="12156117" cy="6858000"/>
          </a:xfrm>
          <a:prstGeom prst="rect">
            <a:avLst/>
          </a:prstGeom>
        </p:spPr>
      </p:pic>
      <p:pic>
        <p:nvPicPr>
          <p:cNvPr id="1026" name="Picture 2" descr="Toward a regulatory framework - Axter">
            <a:extLst>
              <a:ext uri="{FF2B5EF4-FFF2-40B4-BE49-F238E27FC236}">
                <a16:creationId xmlns:a16="http://schemas.microsoft.com/office/drawing/2014/main" id="{9BBB233B-D399-4288-821B-D8AE6418B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92" b="2578"/>
          <a:stretch/>
        </p:blipFill>
        <p:spPr bwMode="auto">
          <a:xfrm>
            <a:off x="-2921" y="0"/>
            <a:ext cx="12183161" cy="545592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634CEAF-2204-4F52-83CB-0DFF26355719}"/>
              </a:ext>
            </a:extLst>
          </p:cNvPr>
          <p:cNvSpPr/>
          <p:nvPr/>
        </p:nvSpPr>
        <p:spPr>
          <a:xfrm>
            <a:off x="0" y="0"/>
            <a:ext cx="12192000" cy="5455920"/>
          </a:xfrm>
          <a:prstGeom prst="rect">
            <a:avLst/>
          </a:prstGeom>
          <a:solidFill>
            <a:schemeClr val="bg2">
              <a:lumMod val="2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A38B7031-D599-42D7-8AC0-02F314858C6A}"/>
              </a:ext>
            </a:extLst>
          </p:cNvPr>
          <p:cNvSpPr>
            <a:spLocks noGrp="1"/>
          </p:cNvSpPr>
          <p:nvPr>
            <p:ph type="ctrTitle"/>
          </p:nvPr>
        </p:nvSpPr>
        <p:spPr>
          <a:xfrm>
            <a:off x="494190" y="403271"/>
            <a:ext cx="10821510" cy="879475"/>
          </a:xfrm>
        </p:spPr>
        <p:txBody>
          <a:bodyPr anchor="ctr">
            <a:normAutofit/>
          </a:bodyPr>
          <a:lstStyle/>
          <a:p>
            <a:pPr algn="l"/>
            <a:r>
              <a:rPr kumimoji="0" lang="en-GB"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rPr>
              <a:t>Regulatory Framework</a:t>
            </a:r>
            <a:endParaRPr kumimoji="0" lang="en-US" sz="2400" b="1" i="0" u="none" strike="noStrike" kern="1200" cap="none" spc="0" normalizeH="0" baseline="0" noProof="0" dirty="0">
              <a:ln>
                <a:noFill/>
              </a:ln>
              <a:solidFill>
                <a:schemeClr val="bg1">
                  <a:lumMod val="50000"/>
                </a:schemeClr>
              </a:solidFill>
              <a:effectLst/>
              <a:uLnTx/>
              <a:uFillTx/>
              <a:latin typeface="Hero" panose="00000500000000000000" pitchFamily="2" charset="0"/>
              <a:ea typeface="+mj-ea"/>
              <a:cs typeface="+mj-cs"/>
            </a:endParaRPr>
          </a:p>
        </p:txBody>
      </p:sp>
      <p:sp>
        <p:nvSpPr>
          <p:cNvPr id="36" name="Subtitle 2">
            <a:extLst>
              <a:ext uri="{FF2B5EF4-FFF2-40B4-BE49-F238E27FC236}">
                <a16:creationId xmlns:a16="http://schemas.microsoft.com/office/drawing/2014/main" id="{9D8AE9B1-7912-4889-AB8C-6383530B2C05}"/>
              </a:ext>
            </a:extLst>
          </p:cNvPr>
          <p:cNvSpPr txBox="1">
            <a:spLocks/>
          </p:cNvSpPr>
          <p:nvPr/>
        </p:nvSpPr>
        <p:spPr>
          <a:xfrm>
            <a:off x="616764" y="2069432"/>
            <a:ext cx="5310121" cy="3105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b="1" u="sng" dirty="0">
                <a:solidFill>
                  <a:srgbClr val="FCB03B"/>
                </a:solidFill>
                <a:latin typeface="Biome Light" panose="020B0303030204020804" pitchFamily="34" charset="0"/>
                <a:cs typeface="Biome Light" panose="020B0303030204020804" pitchFamily="34" charset="0"/>
              </a:rPr>
              <a:t>(1) Clinical Research </a:t>
            </a:r>
          </a:p>
          <a:p>
            <a:pPr algn="just"/>
            <a:r>
              <a:rPr lang="en-GB" sz="1800" dirty="0">
                <a:solidFill>
                  <a:srgbClr val="FCB03B"/>
                </a:solidFill>
                <a:latin typeface="Tw Cen MT" panose="020B0602020104020603" pitchFamily="34" charset="0"/>
              </a:rPr>
              <a:t>- Clinical Research Regulatory Council (CRRC) responsible for the regulation and control of trial licenses being issued.  </a:t>
            </a:r>
          </a:p>
          <a:p>
            <a:pPr algn="just"/>
            <a:r>
              <a:rPr lang="en-GB" sz="1800" dirty="0">
                <a:solidFill>
                  <a:srgbClr val="FCB03B"/>
                </a:solidFill>
                <a:latin typeface="Tw Cen MT" panose="020B0602020104020603" pitchFamily="34" charset="0"/>
              </a:rPr>
              <a:t>- Ethics Committee (EC) to advise the CRRC regarding welfare, safety, health and protection of human subjects participating in clinical trials.</a:t>
            </a:r>
          </a:p>
          <a:p>
            <a:pPr algn="just"/>
            <a:r>
              <a:rPr lang="en-GB" sz="1800" dirty="0">
                <a:solidFill>
                  <a:srgbClr val="FCB03B"/>
                </a:solidFill>
                <a:latin typeface="Tw Cen MT" panose="020B0602020104020603" pitchFamily="34" charset="0"/>
              </a:rPr>
              <a:t>- Pharmacovigilance Committee (PC) to monitor all clinical trials being performed and ensure Good Clinical Practice (GCP).</a:t>
            </a:r>
          </a:p>
        </p:txBody>
      </p:sp>
      <p:sp>
        <p:nvSpPr>
          <p:cNvPr id="39" name="Rectangle 38">
            <a:extLst>
              <a:ext uri="{FF2B5EF4-FFF2-40B4-BE49-F238E27FC236}">
                <a16:creationId xmlns:a16="http://schemas.microsoft.com/office/drawing/2014/main" id="{14F8300F-C59A-4275-AC5C-9A435E2260FB}"/>
              </a:ext>
            </a:extLst>
          </p:cNvPr>
          <p:cNvSpPr/>
          <p:nvPr/>
        </p:nvSpPr>
        <p:spPr>
          <a:xfrm>
            <a:off x="494190" y="974969"/>
            <a:ext cx="10112850" cy="923330"/>
          </a:xfrm>
          <a:prstGeom prst="rect">
            <a:avLst/>
          </a:prstGeom>
        </p:spPr>
        <p:txBody>
          <a:bodyPr wrap="square">
            <a:spAutoFit/>
          </a:bodyPr>
          <a:lstStyle/>
          <a:p>
            <a:r>
              <a:rPr lang="en-GB" dirty="0">
                <a:solidFill>
                  <a:schemeClr val="bg1"/>
                </a:solidFill>
                <a:latin typeface="Tw Cen MT" panose="020B0602020104020603" pitchFamily="34" charset="0"/>
              </a:rPr>
              <a:t>Mauritius has established the appropriate regulatory frameworks for pharmaceutical and biotech industry based on the best practices including US FDA, the EU Directives and Good Manufacturing Practice of the World Health Organization</a:t>
            </a:r>
          </a:p>
        </p:txBody>
      </p:sp>
      <p:sp>
        <p:nvSpPr>
          <p:cNvPr id="40" name="Subtitle 2">
            <a:extLst>
              <a:ext uri="{FF2B5EF4-FFF2-40B4-BE49-F238E27FC236}">
                <a16:creationId xmlns:a16="http://schemas.microsoft.com/office/drawing/2014/main" id="{2163B888-1B84-498C-8D6D-8711260F39E4}"/>
              </a:ext>
            </a:extLst>
          </p:cNvPr>
          <p:cNvSpPr txBox="1">
            <a:spLocks/>
          </p:cNvSpPr>
          <p:nvPr/>
        </p:nvSpPr>
        <p:spPr>
          <a:xfrm>
            <a:off x="6611699" y="2069432"/>
            <a:ext cx="5310121" cy="3105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b="1" u="sng" dirty="0">
                <a:solidFill>
                  <a:srgbClr val="FCB03B"/>
                </a:solidFill>
                <a:latin typeface="Biome Light" panose="020B0303030204020804" pitchFamily="34" charset="0"/>
                <a:cs typeface="Biome Light" panose="020B0303030204020804" pitchFamily="34" charset="0"/>
              </a:rPr>
              <a:t>(2) Preclinical Research</a:t>
            </a:r>
          </a:p>
          <a:p>
            <a:pPr algn="just"/>
            <a:r>
              <a:rPr lang="en-GB" sz="1800" dirty="0">
                <a:solidFill>
                  <a:srgbClr val="FCB03B"/>
                </a:solidFill>
                <a:latin typeface="Tw Cen MT" panose="020B0602020104020603" pitchFamily="34" charset="0"/>
                <a:cs typeface="Biome Light" panose="020B0303030204020804" pitchFamily="34" charset="0"/>
              </a:rPr>
              <a:t>- As per provisions of the Animal Welfare (Experiment on animals) Regulations 2017,  pre-clinical trials can be undertaken, following strict consideration of Animal welfare,  on  4 species of animals namely macaques bred in Mauritius, mouse, rabbit and rat.</a:t>
            </a:r>
          </a:p>
        </p:txBody>
      </p:sp>
    </p:spTree>
    <p:extLst>
      <p:ext uri="{BB962C8B-B14F-4D97-AF65-F5344CB8AC3E}">
        <p14:creationId xmlns:p14="http://schemas.microsoft.com/office/powerpoint/2010/main" val="56650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67A0162-8BF3-4D7A-BCF9-4BB818F6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 y="0"/>
            <a:ext cx="12156117" cy="6858000"/>
          </a:xfrm>
          <a:prstGeom prst="rect">
            <a:avLst/>
          </a:prstGeom>
        </p:spPr>
      </p:pic>
      <p:pic>
        <p:nvPicPr>
          <p:cNvPr id="5130" name="Picture 10" descr="About us - Clinical Trials in Poland and Ukraine, CRO Pharmaxi LLC">
            <a:extLst>
              <a:ext uri="{FF2B5EF4-FFF2-40B4-BE49-F238E27FC236}">
                <a16:creationId xmlns:a16="http://schemas.microsoft.com/office/drawing/2014/main" id="{E019662D-5930-4079-9B76-0E1B0FA98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47" r="466" b="41355"/>
          <a:stretch/>
        </p:blipFill>
        <p:spPr bwMode="auto">
          <a:xfrm>
            <a:off x="0" y="1165"/>
            <a:ext cx="12192001" cy="128158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D76CCF4F-AA57-4185-B0EE-FBA3B4B741C7}"/>
              </a:ext>
            </a:extLst>
          </p:cNvPr>
          <p:cNvSpPr/>
          <p:nvPr/>
        </p:nvSpPr>
        <p:spPr>
          <a:xfrm>
            <a:off x="0" y="1"/>
            <a:ext cx="12179292" cy="1314736"/>
          </a:xfrm>
          <a:prstGeom prst="rect">
            <a:avLst/>
          </a:prstGeom>
          <a:solidFill>
            <a:schemeClr val="tx2">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123F64CC-BB20-4D47-8EC6-045F1767A4D8}"/>
              </a:ext>
            </a:extLst>
          </p:cNvPr>
          <p:cNvSpPr>
            <a:spLocks noGrp="1"/>
          </p:cNvSpPr>
          <p:nvPr>
            <p:ph type="ctrTitle"/>
          </p:nvPr>
        </p:nvSpPr>
        <p:spPr>
          <a:xfrm>
            <a:off x="494190" y="403271"/>
            <a:ext cx="10821510" cy="879475"/>
          </a:xfrm>
        </p:spPr>
        <p:txBody>
          <a:bodyPr anchor="ctr">
            <a:normAutofit/>
          </a:bodyPr>
          <a:lstStyle/>
          <a:p>
            <a:pPr algn="l"/>
            <a:r>
              <a:rPr kumimoji="0" lang="en-GB" sz="2400" b="1" i="0" u="none" strike="noStrike" kern="1200" cap="none" spc="0" normalizeH="0" baseline="0" noProof="0" dirty="0">
                <a:ln>
                  <a:noFill/>
                </a:ln>
                <a:solidFill>
                  <a:srgbClr val="67C9D0"/>
                </a:solidFill>
                <a:effectLst/>
                <a:uLnTx/>
                <a:uFillTx/>
                <a:latin typeface="Hero" panose="00000500000000000000" pitchFamily="2" charset="0"/>
                <a:ea typeface="+mj-ea"/>
                <a:cs typeface="+mj-cs"/>
              </a:rPr>
              <a:t>Opportunities</a:t>
            </a:r>
            <a:endParaRPr kumimoji="0" lang="en-US" sz="2400" b="1" i="0" u="none" strike="noStrike" kern="1200" cap="none" spc="0" normalizeH="0" baseline="0" noProof="0" dirty="0">
              <a:ln>
                <a:noFill/>
              </a:ln>
              <a:solidFill>
                <a:schemeClr val="bg1">
                  <a:lumMod val="50000"/>
                </a:schemeClr>
              </a:solidFill>
              <a:effectLst/>
              <a:uLnTx/>
              <a:uFillTx/>
              <a:latin typeface="Hero" panose="00000500000000000000" pitchFamily="2" charset="0"/>
              <a:ea typeface="+mj-ea"/>
              <a:cs typeface="+mj-cs"/>
            </a:endParaRPr>
          </a:p>
        </p:txBody>
      </p:sp>
      <p:sp>
        <p:nvSpPr>
          <p:cNvPr id="20" name="Rectangle 19">
            <a:extLst>
              <a:ext uri="{FF2B5EF4-FFF2-40B4-BE49-F238E27FC236}">
                <a16:creationId xmlns:a16="http://schemas.microsoft.com/office/drawing/2014/main" id="{CBEE731F-A666-4BA0-AD66-A58A67CB069A}"/>
              </a:ext>
            </a:extLst>
          </p:cNvPr>
          <p:cNvSpPr/>
          <p:nvPr/>
        </p:nvSpPr>
        <p:spPr>
          <a:xfrm>
            <a:off x="312705" y="3980971"/>
            <a:ext cx="3371569" cy="1815882"/>
          </a:xfrm>
          <a:prstGeom prst="rect">
            <a:avLst/>
          </a:prstGeom>
        </p:spPr>
        <p:txBody>
          <a:bodyPr wrap="square">
            <a:spAutoFit/>
          </a:bodyPr>
          <a:lstStyle/>
          <a:p>
            <a:pPr lvl="0" algn="ctr"/>
            <a:r>
              <a:rPr lang="en-GB" sz="1400" dirty="0">
                <a:solidFill>
                  <a:srgbClr val="D91A5D"/>
                </a:solidFill>
                <a:latin typeface="Tw Cen MT" panose="020B0602020104020603" pitchFamily="34" charset="0"/>
                <a:cs typeface="Franklin Gothic Medium Cond"/>
              </a:rPr>
              <a:t>There is a rising incidence of cancer, cardiovascular diseases, diabetes and hypertension amongst others in Mauritius. In this regard, Mauritius provides an ideal platform for clinical research. Clinical trials (Phase I– Phase IV) are performed in partnership with specialist doctors in the field.</a:t>
            </a:r>
          </a:p>
        </p:txBody>
      </p:sp>
      <p:sp>
        <p:nvSpPr>
          <p:cNvPr id="21" name="Rectangle 20">
            <a:extLst>
              <a:ext uri="{FF2B5EF4-FFF2-40B4-BE49-F238E27FC236}">
                <a16:creationId xmlns:a16="http://schemas.microsoft.com/office/drawing/2014/main" id="{0205D244-938B-42A2-9156-4CDE4C60A03F}"/>
              </a:ext>
            </a:extLst>
          </p:cNvPr>
          <p:cNvSpPr/>
          <p:nvPr/>
        </p:nvSpPr>
        <p:spPr>
          <a:xfrm>
            <a:off x="4142785" y="4024219"/>
            <a:ext cx="3175354" cy="1815882"/>
          </a:xfrm>
          <a:prstGeom prst="rect">
            <a:avLst/>
          </a:prstGeom>
        </p:spPr>
        <p:txBody>
          <a:bodyPr wrap="square">
            <a:spAutoFit/>
          </a:bodyPr>
          <a:lstStyle/>
          <a:p>
            <a:pPr lvl="0" algn="ctr"/>
            <a:r>
              <a:rPr lang="en-GB" sz="1400" dirty="0">
                <a:solidFill>
                  <a:srgbClr val="D91A5D"/>
                </a:solidFill>
                <a:latin typeface="Tw Cen MT" panose="020B0602020104020603" pitchFamily="34" charset="0"/>
                <a:cs typeface="Franklin Gothic Medium Cond"/>
              </a:rPr>
              <a:t>Primates (Cynomolgus Macaques) are exported from Mauritius to leading pharmaceutical and biotech companies for pre-clinical research purposes.</a:t>
            </a:r>
          </a:p>
          <a:p>
            <a:pPr lvl="0" algn="ctr"/>
            <a:r>
              <a:rPr lang="en-GB" sz="1400" dirty="0">
                <a:solidFill>
                  <a:srgbClr val="D91A5D"/>
                </a:solidFill>
                <a:latin typeface="Tw Cen MT" panose="020B0602020104020603" pitchFamily="34" charset="0"/>
                <a:cs typeface="Franklin Gothic Medium Cond"/>
              </a:rPr>
              <a:t>These primates are known to be virus-free and genetically homogenous, which make them also very effective in pre-clinical research.</a:t>
            </a:r>
          </a:p>
        </p:txBody>
      </p:sp>
      <p:sp>
        <p:nvSpPr>
          <p:cNvPr id="22" name="Rectangle 21">
            <a:extLst>
              <a:ext uri="{FF2B5EF4-FFF2-40B4-BE49-F238E27FC236}">
                <a16:creationId xmlns:a16="http://schemas.microsoft.com/office/drawing/2014/main" id="{7055A02B-B031-41DD-927E-ECB01C89D74E}"/>
              </a:ext>
            </a:extLst>
          </p:cNvPr>
          <p:cNvSpPr/>
          <p:nvPr/>
        </p:nvSpPr>
        <p:spPr>
          <a:xfrm>
            <a:off x="3793754" y="1738256"/>
            <a:ext cx="45719" cy="379085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Icon Clinical Research - Clinical Trials Icon Png - Free Transparent PNG  Download - PNGkey">
            <a:extLst>
              <a:ext uri="{FF2B5EF4-FFF2-40B4-BE49-F238E27FC236}">
                <a16:creationId xmlns:a16="http://schemas.microsoft.com/office/drawing/2014/main" id="{62EFFA72-C476-4D9F-A9F5-A35199E94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63" y="2193767"/>
            <a:ext cx="2704452" cy="183045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4" name="Picture 4" descr="Preclinical High Res Stock Images | Shutterstock">
            <a:extLst>
              <a:ext uri="{FF2B5EF4-FFF2-40B4-BE49-F238E27FC236}">
                <a16:creationId xmlns:a16="http://schemas.microsoft.com/office/drawing/2014/main" id="{0F4D1533-F9A3-4DFA-A01B-FFFD1E6B79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928" r="12308" b="17438"/>
          <a:stretch/>
        </p:blipFill>
        <p:spPr bwMode="auto">
          <a:xfrm>
            <a:off x="4568904" y="2015466"/>
            <a:ext cx="2331931" cy="196550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774038C-87EA-439B-B156-8ED1CA18B8D5}"/>
              </a:ext>
            </a:extLst>
          </p:cNvPr>
          <p:cNvSpPr/>
          <p:nvPr/>
        </p:nvSpPr>
        <p:spPr>
          <a:xfrm>
            <a:off x="7707620" y="1738256"/>
            <a:ext cx="45719" cy="3790858"/>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6" descr="CRANBERRY EXTRACT+VITAMIN C+VITAMIN B5+ L-METHIONINE TABLETS Alanton H">
            <a:extLst>
              <a:ext uri="{FF2B5EF4-FFF2-40B4-BE49-F238E27FC236}">
                <a16:creationId xmlns:a16="http://schemas.microsoft.com/office/drawing/2014/main" id="{192564FC-9255-44BF-AB43-51005212FA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0280" y="2031374"/>
            <a:ext cx="2155237" cy="215523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BE2CAF0F-4F98-4A9F-9450-CB8614720B4F}"/>
              </a:ext>
            </a:extLst>
          </p:cNvPr>
          <p:cNvSpPr/>
          <p:nvPr/>
        </p:nvSpPr>
        <p:spPr>
          <a:xfrm>
            <a:off x="8050059" y="3980971"/>
            <a:ext cx="3495678" cy="1600438"/>
          </a:xfrm>
          <a:prstGeom prst="rect">
            <a:avLst/>
          </a:prstGeom>
        </p:spPr>
        <p:txBody>
          <a:bodyPr wrap="square">
            <a:spAutoFit/>
          </a:bodyPr>
          <a:lstStyle/>
          <a:p>
            <a:pPr lvl="0" algn="ctr"/>
            <a:r>
              <a:rPr lang="en-GB" sz="1400" dirty="0">
                <a:solidFill>
                  <a:srgbClr val="D91A5D"/>
                </a:solidFill>
                <a:latin typeface="Tw Cen MT" panose="020B0602020104020603" pitchFamily="34" charset="0"/>
                <a:cs typeface="Franklin Gothic Medium Cond"/>
              </a:rPr>
              <a:t>Mauritius has a rich and diverse flora, with more than 670 species of flowering plants of which 315 are endemic. Furthermore, the East African region is already considered as a biodiversity hotspot. This represents a tremendous opportunity for the development of a nutraceutical industry. </a:t>
            </a:r>
          </a:p>
        </p:txBody>
      </p:sp>
      <p:sp>
        <p:nvSpPr>
          <p:cNvPr id="28" name="Rectangle 27">
            <a:extLst>
              <a:ext uri="{FF2B5EF4-FFF2-40B4-BE49-F238E27FC236}">
                <a16:creationId xmlns:a16="http://schemas.microsoft.com/office/drawing/2014/main" id="{D16A5FB9-721F-4EBA-86A3-4DF8A18A8923}"/>
              </a:ext>
            </a:extLst>
          </p:cNvPr>
          <p:cNvSpPr/>
          <p:nvPr/>
        </p:nvSpPr>
        <p:spPr>
          <a:xfrm>
            <a:off x="410813" y="1507424"/>
            <a:ext cx="3175352" cy="461665"/>
          </a:xfrm>
          <a:prstGeom prst="rect">
            <a:avLst/>
          </a:prstGeom>
        </p:spPr>
        <p:txBody>
          <a:bodyPr wrap="square">
            <a:spAutoFit/>
          </a:bodyPr>
          <a:lstStyle/>
          <a:p>
            <a:pPr lvl="0" algn="ctr"/>
            <a:r>
              <a:rPr lang="en-GB" sz="2400" b="1" dirty="0">
                <a:solidFill>
                  <a:srgbClr val="3DAF2C"/>
                </a:solidFill>
                <a:latin typeface="Tw Cen MT" panose="020B0602020104020603" pitchFamily="34" charset="0"/>
                <a:cs typeface="Franklin Gothic Medium Cond"/>
              </a:rPr>
              <a:t>Clinical Research </a:t>
            </a:r>
          </a:p>
        </p:txBody>
      </p:sp>
      <p:sp>
        <p:nvSpPr>
          <p:cNvPr id="29" name="Rectangle 28">
            <a:extLst>
              <a:ext uri="{FF2B5EF4-FFF2-40B4-BE49-F238E27FC236}">
                <a16:creationId xmlns:a16="http://schemas.microsoft.com/office/drawing/2014/main" id="{E0F0647B-1D88-4CB6-B45A-3A9281A5A7D6}"/>
              </a:ext>
            </a:extLst>
          </p:cNvPr>
          <p:cNvSpPr/>
          <p:nvPr/>
        </p:nvSpPr>
        <p:spPr>
          <a:xfrm>
            <a:off x="4142786" y="1507424"/>
            <a:ext cx="3175353" cy="461665"/>
          </a:xfrm>
          <a:prstGeom prst="rect">
            <a:avLst/>
          </a:prstGeom>
        </p:spPr>
        <p:txBody>
          <a:bodyPr wrap="square">
            <a:spAutoFit/>
          </a:bodyPr>
          <a:lstStyle/>
          <a:p>
            <a:pPr lvl="0" algn="ctr"/>
            <a:r>
              <a:rPr lang="en-GB" sz="2400" b="1" dirty="0">
                <a:solidFill>
                  <a:srgbClr val="3DAF2C"/>
                </a:solidFill>
                <a:latin typeface="Tw Cen MT" panose="020B0602020104020603" pitchFamily="34" charset="0"/>
                <a:cs typeface="Franklin Gothic Medium Cond"/>
              </a:rPr>
              <a:t>Pre-clinical Research</a:t>
            </a:r>
          </a:p>
        </p:txBody>
      </p:sp>
      <p:sp>
        <p:nvSpPr>
          <p:cNvPr id="30" name="Rectangle 29">
            <a:extLst>
              <a:ext uri="{FF2B5EF4-FFF2-40B4-BE49-F238E27FC236}">
                <a16:creationId xmlns:a16="http://schemas.microsoft.com/office/drawing/2014/main" id="{C8CE867F-70DE-4DB9-BBF6-8F57324A530C}"/>
              </a:ext>
            </a:extLst>
          </p:cNvPr>
          <p:cNvSpPr/>
          <p:nvPr/>
        </p:nvSpPr>
        <p:spPr>
          <a:xfrm>
            <a:off x="8210222" y="1507423"/>
            <a:ext cx="3175353" cy="461665"/>
          </a:xfrm>
          <a:prstGeom prst="rect">
            <a:avLst/>
          </a:prstGeom>
        </p:spPr>
        <p:txBody>
          <a:bodyPr wrap="square">
            <a:spAutoFit/>
          </a:bodyPr>
          <a:lstStyle/>
          <a:p>
            <a:pPr lvl="0" algn="ctr"/>
            <a:r>
              <a:rPr lang="en-GB" sz="2400" b="1" dirty="0">
                <a:solidFill>
                  <a:srgbClr val="3DAF2C"/>
                </a:solidFill>
                <a:latin typeface="Tw Cen MT" panose="020B0602020104020603" pitchFamily="34" charset="0"/>
                <a:cs typeface="Franklin Gothic Medium Cond"/>
              </a:rPr>
              <a:t>Nutraceuticals</a:t>
            </a:r>
          </a:p>
        </p:txBody>
      </p:sp>
    </p:spTree>
    <p:extLst>
      <p:ext uri="{BB962C8B-B14F-4D97-AF65-F5344CB8AC3E}">
        <p14:creationId xmlns:p14="http://schemas.microsoft.com/office/powerpoint/2010/main" val="292439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67A0162-8BF3-4D7A-BCF9-4BB818F6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 y="0"/>
            <a:ext cx="12156117" cy="6858000"/>
          </a:xfrm>
          <a:prstGeom prst="rect">
            <a:avLst/>
          </a:prstGeom>
        </p:spPr>
      </p:pic>
      <p:pic>
        <p:nvPicPr>
          <p:cNvPr id="4098" name="Picture 2" descr="Sheffield Children&amp;#39;s Hospital | Children&amp;#39;s clinic, Clinic design, Interior  signs">
            <a:extLst>
              <a:ext uri="{FF2B5EF4-FFF2-40B4-BE49-F238E27FC236}">
                <a16:creationId xmlns:a16="http://schemas.microsoft.com/office/drawing/2014/main" id="{7D6F111E-AE00-4C4E-AA91-90ED61D04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 r="1" b="33068"/>
          <a:stretch/>
        </p:blipFill>
        <p:spPr bwMode="auto">
          <a:xfrm>
            <a:off x="0" y="0"/>
            <a:ext cx="12182475" cy="5427955"/>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a:extLst>
              <a:ext uri="{FF2B5EF4-FFF2-40B4-BE49-F238E27FC236}">
                <a16:creationId xmlns:a16="http://schemas.microsoft.com/office/drawing/2014/main" id="{6C4E8CD3-2D40-47E5-B5AA-7C048729E74D}"/>
              </a:ext>
            </a:extLst>
          </p:cNvPr>
          <p:cNvSpPr/>
          <p:nvPr/>
        </p:nvSpPr>
        <p:spPr>
          <a:xfrm>
            <a:off x="0" y="-12139"/>
            <a:ext cx="12209940" cy="5440093"/>
          </a:xfrm>
          <a:prstGeom prst="rect">
            <a:avLst/>
          </a:prstGeom>
          <a:solidFill>
            <a:schemeClr val="tx2">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41F9D6A7-2FE1-43BC-BBC7-4D9CF48A9C9A}"/>
              </a:ext>
            </a:extLst>
          </p:cNvPr>
          <p:cNvSpPr/>
          <p:nvPr/>
        </p:nvSpPr>
        <p:spPr>
          <a:xfrm>
            <a:off x="6100011" y="454193"/>
            <a:ext cx="4748462" cy="2346157"/>
          </a:xfrm>
          <a:custGeom>
            <a:avLst/>
            <a:gdLst>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2045368 w 4748462"/>
              <a:gd name="connsiteY8" fmla="*/ 1836089 h 2346157"/>
              <a:gd name="connsiteX9" fmla="*/ 2045367 w 4748462"/>
              <a:gd name="connsiteY9" fmla="*/ 1836089 h 2346157"/>
              <a:gd name="connsiteX10" fmla="*/ 2045367 w 4748462"/>
              <a:gd name="connsiteY10" fmla="*/ 2346157 h 2346157"/>
              <a:gd name="connsiteX11" fmla="*/ 0 w 4748462"/>
              <a:gd name="connsiteY11" fmla="*/ 2346157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2045368 w 4748462"/>
              <a:gd name="connsiteY8" fmla="*/ 1836089 h 2346157"/>
              <a:gd name="connsiteX9" fmla="*/ 2045367 w 4748462"/>
              <a:gd name="connsiteY9" fmla="*/ 1836089 h 2346157"/>
              <a:gd name="connsiteX10" fmla="*/ 0 w 4748462"/>
              <a:gd name="connsiteY10" fmla="*/ 2346157 h 2346157"/>
              <a:gd name="connsiteX11" fmla="*/ 0 w 4748462"/>
              <a:gd name="connsiteY11" fmla="*/ 0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2045368 w 4748462"/>
              <a:gd name="connsiteY8" fmla="*/ 1836089 h 2346157"/>
              <a:gd name="connsiteX9" fmla="*/ 0 w 4748462"/>
              <a:gd name="connsiteY9" fmla="*/ 2346157 h 2346157"/>
              <a:gd name="connsiteX10" fmla="*/ 0 w 4748462"/>
              <a:gd name="connsiteY10" fmla="*/ 0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183643 h 2346157"/>
              <a:gd name="connsiteX4" fmla="*/ 2045368 w 4748462"/>
              <a:gd name="connsiteY4" fmla="*/ 0 h 2346157"/>
              <a:gd name="connsiteX5" fmla="*/ 4748462 w 4748462"/>
              <a:gd name="connsiteY5" fmla="*/ 0 h 2346157"/>
              <a:gd name="connsiteX6" fmla="*/ 4748462 w 4748462"/>
              <a:gd name="connsiteY6" fmla="*/ 2045368 h 2346157"/>
              <a:gd name="connsiteX7" fmla="*/ 2045368 w 4748462"/>
              <a:gd name="connsiteY7" fmla="*/ 2045368 h 2346157"/>
              <a:gd name="connsiteX8" fmla="*/ 0 w 4748462"/>
              <a:gd name="connsiteY8" fmla="*/ 2346157 h 2346157"/>
              <a:gd name="connsiteX9" fmla="*/ 0 w 4748462"/>
              <a:gd name="connsiteY9" fmla="*/ 0 h 2346157"/>
              <a:gd name="connsiteX0" fmla="*/ 0 w 4748462"/>
              <a:gd name="connsiteY0" fmla="*/ 0 h 2346157"/>
              <a:gd name="connsiteX1" fmla="*/ 2045367 w 4748462"/>
              <a:gd name="connsiteY1" fmla="*/ 0 h 2346157"/>
              <a:gd name="connsiteX2" fmla="*/ 2045367 w 4748462"/>
              <a:gd name="connsiteY2" fmla="*/ 183643 h 2346157"/>
              <a:gd name="connsiteX3" fmla="*/ 2045368 w 4748462"/>
              <a:gd name="connsiteY3" fmla="*/ 0 h 2346157"/>
              <a:gd name="connsiteX4" fmla="*/ 4748462 w 4748462"/>
              <a:gd name="connsiteY4" fmla="*/ 0 h 2346157"/>
              <a:gd name="connsiteX5" fmla="*/ 4748462 w 4748462"/>
              <a:gd name="connsiteY5" fmla="*/ 2045368 h 2346157"/>
              <a:gd name="connsiteX6" fmla="*/ 2045368 w 4748462"/>
              <a:gd name="connsiteY6" fmla="*/ 2045368 h 2346157"/>
              <a:gd name="connsiteX7" fmla="*/ 0 w 4748462"/>
              <a:gd name="connsiteY7" fmla="*/ 2346157 h 2346157"/>
              <a:gd name="connsiteX8" fmla="*/ 0 w 4748462"/>
              <a:gd name="connsiteY8" fmla="*/ 0 h 2346157"/>
              <a:gd name="connsiteX0" fmla="*/ 0 w 4748462"/>
              <a:gd name="connsiteY0" fmla="*/ 0 h 2346157"/>
              <a:gd name="connsiteX1" fmla="*/ 2045367 w 4748462"/>
              <a:gd name="connsiteY1" fmla="*/ 0 h 2346157"/>
              <a:gd name="connsiteX2" fmla="*/ 2045368 w 4748462"/>
              <a:gd name="connsiteY2" fmla="*/ 0 h 2346157"/>
              <a:gd name="connsiteX3" fmla="*/ 4748462 w 4748462"/>
              <a:gd name="connsiteY3" fmla="*/ 0 h 2346157"/>
              <a:gd name="connsiteX4" fmla="*/ 4748462 w 4748462"/>
              <a:gd name="connsiteY4" fmla="*/ 2045368 h 2346157"/>
              <a:gd name="connsiteX5" fmla="*/ 2045368 w 4748462"/>
              <a:gd name="connsiteY5" fmla="*/ 2045368 h 2346157"/>
              <a:gd name="connsiteX6" fmla="*/ 0 w 4748462"/>
              <a:gd name="connsiteY6" fmla="*/ 2346157 h 2346157"/>
              <a:gd name="connsiteX7" fmla="*/ 0 w 4748462"/>
              <a:gd name="connsiteY7" fmla="*/ 0 h 2346157"/>
              <a:gd name="connsiteX0" fmla="*/ 0 w 4748462"/>
              <a:gd name="connsiteY0" fmla="*/ 0 h 2346157"/>
              <a:gd name="connsiteX1" fmla="*/ 2045367 w 4748462"/>
              <a:gd name="connsiteY1" fmla="*/ 0 h 2346157"/>
              <a:gd name="connsiteX2" fmla="*/ 4748462 w 4748462"/>
              <a:gd name="connsiteY2" fmla="*/ 0 h 2346157"/>
              <a:gd name="connsiteX3" fmla="*/ 4748462 w 4748462"/>
              <a:gd name="connsiteY3" fmla="*/ 2045368 h 2346157"/>
              <a:gd name="connsiteX4" fmla="*/ 2045368 w 4748462"/>
              <a:gd name="connsiteY4" fmla="*/ 2045368 h 2346157"/>
              <a:gd name="connsiteX5" fmla="*/ 0 w 4748462"/>
              <a:gd name="connsiteY5" fmla="*/ 2346157 h 2346157"/>
              <a:gd name="connsiteX6" fmla="*/ 0 w 4748462"/>
              <a:gd name="connsiteY6" fmla="*/ 0 h 2346157"/>
              <a:gd name="connsiteX0" fmla="*/ 0 w 4748462"/>
              <a:gd name="connsiteY0" fmla="*/ 2346157 h 2346157"/>
              <a:gd name="connsiteX1" fmla="*/ 2045367 w 4748462"/>
              <a:gd name="connsiteY1" fmla="*/ 0 h 2346157"/>
              <a:gd name="connsiteX2" fmla="*/ 4748462 w 4748462"/>
              <a:gd name="connsiteY2" fmla="*/ 0 h 2346157"/>
              <a:gd name="connsiteX3" fmla="*/ 4748462 w 4748462"/>
              <a:gd name="connsiteY3" fmla="*/ 2045368 h 2346157"/>
              <a:gd name="connsiteX4" fmla="*/ 2045368 w 4748462"/>
              <a:gd name="connsiteY4" fmla="*/ 2045368 h 2346157"/>
              <a:gd name="connsiteX5" fmla="*/ 0 w 4748462"/>
              <a:gd name="connsiteY5" fmla="*/ 2346157 h 23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462" h="2346157">
                <a:moveTo>
                  <a:pt x="0" y="2346157"/>
                </a:moveTo>
                <a:lnTo>
                  <a:pt x="2045367" y="0"/>
                </a:lnTo>
                <a:lnTo>
                  <a:pt x="4748462" y="0"/>
                </a:lnTo>
                <a:lnTo>
                  <a:pt x="4748462" y="2045368"/>
                </a:lnTo>
                <a:lnTo>
                  <a:pt x="2045368" y="2045368"/>
                </a:lnTo>
                <a:lnTo>
                  <a:pt x="0" y="234615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 name="Freeform: Shape 135">
            <a:extLst>
              <a:ext uri="{FF2B5EF4-FFF2-40B4-BE49-F238E27FC236}">
                <a16:creationId xmlns:a16="http://schemas.microsoft.com/office/drawing/2014/main" id="{DFC59C82-5A51-4E1B-B933-24423EE3C5A6}"/>
              </a:ext>
            </a:extLst>
          </p:cNvPr>
          <p:cNvSpPr/>
          <p:nvPr/>
        </p:nvSpPr>
        <p:spPr>
          <a:xfrm>
            <a:off x="1427748" y="454193"/>
            <a:ext cx="4672265" cy="2346157"/>
          </a:xfrm>
          <a:custGeom>
            <a:avLst/>
            <a:gdLst>
              <a:gd name="connsiteX0" fmla="*/ 0 w 4672265"/>
              <a:gd name="connsiteY0" fmla="*/ 0 h 2346157"/>
              <a:gd name="connsiteX1" fmla="*/ 2699085 w 4672265"/>
              <a:gd name="connsiteY1" fmla="*/ 0 h 2346157"/>
              <a:gd name="connsiteX2" fmla="*/ 2703094 w 4672265"/>
              <a:gd name="connsiteY2" fmla="*/ 0 h 2346157"/>
              <a:gd name="connsiteX3" fmla="*/ 4672265 w 4672265"/>
              <a:gd name="connsiteY3" fmla="*/ 0 h 2346157"/>
              <a:gd name="connsiteX4" fmla="*/ 4672265 w 4672265"/>
              <a:gd name="connsiteY4" fmla="*/ 2346157 h 2346157"/>
              <a:gd name="connsiteX5" fmla="*/ 2699085 w 4672265"/>
              <a:gd name="connsiteY5" fmla="*/ 2346157 h 2346157"/>
              <a:gd name="connsiteX6" fmla="*/ 2699085 w 4672265"/>
              <a:gd name="connsiteY6" fmla="*/ 2045368 h 2346157"/>
              <a:gd name="connsiteX7" fmla="*/ 0 w 4672265"/>
              <a:gd name="connsiteY7" fmla="*/ 2045368 h 2346157"/>
              <a:gd name="connsiteX0" fmla="*/ 0 w 4672265"/>
              <a:gd name="connsiteY0" fmla="*/ 0 h 2346157"/>
              <a:gd name="connsiteX1" fmla="*/ 2699085 w 4672265"/>
              <a:gd name="connsiteY1" fmla="*/ 0 h 2346157"/>
              <a:gd name="connsiteX2" fmla="*/ 2703094 w 4672265"/>
              <a:gd name="connsiteY2" fmla="*/ 0 h 2346157"/>
              <a:gd name="connsiteX3" fmla="*/ 4672265 w 4672265"/>
              <a:gd name="connsiteY3" fmla="*/ 2346157 h 2346157"/>
              <a:gd name="connsiteX4" fmla="*/ 2699085 w 4672265"/>
              <a:gd name="connsiteY4" fmla="*/ 2346157 h 2346157"/>
              <a:gd name="connsiteX5" fmla="*/ 2699085 w 4672265"/>
              <a:gd name="connsiteY5" fmla="*/ 2045368 h 2346157"/>
              <a:gd name="connsiteX6" fmla="*/ 0 w 4672265"/>
              <a:gd name="connsiteY6" fmla="*/ 2045368 h 2346157"/>
              <a:gd name="connsiteX7" fmla="*/ 0 w 4672265"/>
              <a:gd name="connsiteY7" fmla="*/ 0 h 2346157"/>
              <a:gd name="connsiteX0" fmla="*/ 0 w 4672265"/>
              <a:gd name="connsiteY0" fmla="*/ 0 h 2346157"/>
              <a:gd name="connsiteX1" fmla="*/ 2699085 w 4672265"/>
              <a:gd name="connsiteY1" fmla="*/ 0 h 2346157"/>
              <a:gd name="connsiteX2" fmla="*/ 2703094 w 4672265"/>
              <a:gd name="connsiteY2" fmla="*/ 0 h 2346157"/>
              <a:gd name="connsiteX3" fmla="*/ 4672265 w 4672265"/>
              <a:gd name="connsiteY3" fmla="*/ 2346157 h 2346157"/>
              <a:gd name="connsiteX4" fmla="*/ 2699085 w 4672265"/>
              <a:gd name="connsiteY4" fmla="*/ 2045368 h 2346157"/>
              <a:gd name="connsiteX5" fmla="*/ 0 w 4672265"/>
              <a:gd name="connsiteY5" fmla="*/ 2045368 h 2346157"/>
              <a:gd name="connsiteX6" fmla="*/ 0 w 4672265"/>
              <a:gd name="connsiteY6" fmla="*/ 0 h 23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265" h="2346157">
                <a:moveTo>
                  <a:pt x="0" y="0"/>
                </a:moveTo>
                <a:lnTo>
                  <a:pt x="2699085" y="0"/>
                </a:lnTo>
                <a:lnTo>
                  <a:pt x="2703094" y="0"/>
                </a:lnTo>
                <a:lnTo>
                  <a:pt x="4672265" y="2346157"/>
                </a:lnTo>
                <a:lnTo>
                  <a:pt x="2699085" y="2045368"/>
                </a:lnTo>
                <a:lnTo>
                  <a:pt x="0" y="2045368"/>
                </a:ln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Freeform: Shape 136">
            <a:extLst>
              <a:ext uri="{FF2B5EF4-FFF2-40B4-BE49-F238E27FC236}">
                <a16:creationId xmlns:a16="http://schemas.microsoft.com/office/drawing/2014/main" id="{17EBDF11-804E-448C-BF62-2CB1DA4DFCF3}"/>
              </a:ext>
            </a:extLst>
          </p:cNvPr>
          <p:cNvSpPr/>
          <p:nvPr/>
        </p:nvSpPr>
        <p:spPr>
          <a:xfrm>
            <a:off x="433234" y="454192"/>
            <a:ext cx="3733800" cy="2045368"/>
          </a:xfrm>
          <a:custGeom>
            <a:avLst/>
            <a:gdLst>
              <a:gd name="connsiteX0" fmla="*/ 1022684 w 3733800"/>
              <a:gd name="connsiteY0" fmla="*/ 0 h 2045368"/>
              <a:gd name="connsiteX1" fmla="*/ 1030706 w 3733800"/>
              <a:gd name="connsiteY1" fmla="*/ 405 h 2045368"/>
              <a:gd name="connsiteX2" fmla="*/ 1030706 w 3733800"/>
              <a:gd name="connsiteY2" fmla="*/ 0 h 2045368"/>
              <a:gd name="connsiteX3" fmla="*/ 3733800 w 3733800"/>
              <a:gd name="connsiteY3" fmla="*/ 0 h 2045368"/>
              <a:gd name="connsiteX4" fmla="*/ 3733800 w 3733800"/>
              <a:gd name="connsiteY4" fmla="*/ 2045368 h 2045368"/>
              <a:gd name="connsiteX5" fmla="*/ 1030706 w 3733800"/>
              <a:gd name="connsiteY5" fmla="*/ 2045368 h 2045368"/>
              <a:gd name="connsiteX6" fmla="*/ 1030706 w 3733800"/>
              <a:gd name="connsiteY6" fmla="*/ 2044963 h 2045368"/>
              <a:gd name="connsiteX7" fmla="*/ 1022684 w 3733800"/>
              <a:gd name="connsiteY7" fmla="*/ 2045368 h 2045368"/>
              <a:gd name="connsiteX8" fmla="*/ 0 w 3733800"/>
              <a:gd name="connsiteY8" fmla="*/ 1022684 h 2045368"/>
              <a:gd name="connsiteX9" fmla="*/ 1022684 w 3733800"/>
              <a:gd name="connsiteY9" fmla="*/ 0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3800" h="2045368">
                <a:moveTo>
                  <a:pt x="1022684" y="0"/>
                </a:moveTo>
                <a:lnTo>
                  <a:pt x="1030706" y="405"/>
                </a:lnTo>
                <a:lnTo>
                  <a:pt x="1030706" y="0"/>
                </a:lnTo>
                <a:lnTo>
                  <a:pt x="3733800" y="0"/>
                </a:lnTo>
                <a:lnTo>
                  <a:pt x="3733800" y="2045368"/>
                </a:lnTo>
                <a:lnTo>
                  <a:pt x="1030706" y="2045368"/>
                </a:lnTo>
                <a:lnTo>
                  <a:pt x="1030706" y="2044963"/>
                </a:lnTo>
                <a:lnTo>
                  <a:pt x="1022684" y="2045368"/>
                </a:lnTo>
                <a:cubicBezTo>
                  <a:pt x="457871" y="2045368"/>
                  <a:pt x="0" y="1587497"/>
                  <a:pt x="0" y="1022684"/>
                </a:cubicBezTo>
                <a:cubicBezTo>
                  <a:pt x="0" y="457871"/>
                  <a:pt x="457871" y="0"/>
                  <a:pt x="1022684" y="0"/>
                </a:cubicBezTo>
                <a:close/>
              </a:path>
            </a:pathLst>
          </a:custGeom>
          <a:solidFill>
            <a:schemeClr val="tx2">
              <a:lumMod val="20000"/>
              <a:lumOff val="80000"/>
            </a:schemeClr>
          </a:solidFill>
          <a:ln>
            <a:solidFill>
              <a:srgbClr val="FCB03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8" name="Freeform: Shape 137">
            <a:extLst>
              <a:ext uri="{FF2B5EF4-FFF2-40B4-BE49-F238E27FC236}">
                <a16:creationId xmlns:a16="http://schemas.microsoft.com/office/drawing/2014/main" id="{C09B6C65-2F73-4A94-A144-7CA88BF38FD7}"/>
              </a:ext>
            </a:extLst>
          </p:cNvPr>
          <p:cNvSpPr/>
          <p:nvPr/>
        </p:nvSpPr>
        <p:spPr>
          <a:xfrm>
            <a:off x="8145380" y="454193"/>
            <a:ext cx="3649578" cy="2045368"/>
          </a:xfrm>
          <a:custGeom>
            <a:avLst/>
            <a:gdLst>
              <a:gd name="connsiteX0" fmla="*/ 0 w 3649578"/>
              <a:gd name="connsiteY0" fmla="*/ 0 h 2045368"/>
              <a:gd name="connsiteX1" fmla="*/ 2626894 w 3649578"/>
              <a:gd name="connsiteY1" fmla="*/ 0 h 2045368"/>
              <a:gd name="connsiteX2" fmla="*/ 2703094 w 3649578"/>
              <a:gd name="connsiteY2" fmla="*/ 0 h 2045368"/>
              <a:gd name="connsiteX3" fmla="*/ 2703094 w 3649578"/>
              <a:gd name="connsiteY3" fmla="*/ 3848 h 2045368"/>
              <a:gd name="connsiteX4" fmla="*/ 2731458 w 3649578"/>
              <a:gd name="connsiteY4" fmla="*/ 5280 h 2045368"/>
              <a:gd name="connsiteX5" fmla="*/ 3649578 w 3649578"/>
              <a:gd name="connsiteY5" fmla="*/ 1022684 h 2045368"/>
              <a:gd name="connsiteX6" fmla="*/ 2731458 w 3649578"/>
              <a:gd name="connsiteY6" fmla="*/ 2040088 h 2045368"/>
              <a:gd name="connsiteX7" fmla="*/ 2703094 w 3649578"/>
              <a:gd name="connsiteY7" fmla="*/ 2041520 h 2045368"/>
              <a:gd name="connsiteX8" fmla="*/ 2703094 w 3649578"/>
              <a:gd name="connsiteY8" fmla="*/ 2045368 h 2045368"/>
              <a:gd name="connsiteX9" fmla="*/ 2626894 w 3649578"/>
              <a:gd name="connsiteY9" fmla="*/ 2045368 h 2045368"/>
              <a:gd name="connsiteX10" fmla="*/ 0 w 3649578"/>
              <a:gd name="connsiteY10" fmla="*/ 2045368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9578" h="2045368">
                <a:moveTo>
                  <a:pt x="0" y="0"/>
                </a:moveTo>
                <a:lnTo>
                  <a:pt x="2626894" y="0"/>
                </a:lnTo>
                <a:lnTo>
                  <a:pt x="2703094" y="0"/>
                </a:lnTo>
                <a:lnTo>
                  <a:pt x="2703094" y="3848"/>
                </a:lnTo>
                <a:lnTo>
                  <a:pt x="2731458" y="5280"/>
                </a:lnTo>
                <a:cubicBezTo>
                  <a:pt x="3247152" y="57652"/>
                  <a:pt x="3649578" y="493172"/>
                  <a:pt x="3649578" y="1022684"/>
                </a:cubicBezTo>
                <a:cubicBezTo>
                  <a:pt x="3649578" y="1552196"/>
                  <a:pt x="3247152" y="1987717"/>
                  <a:pt x="2731458" y="2040088"/>
                </a:cubicBezTo>
                <a:lnTo>
                  <a:pt x="2703094" y="2041520"/>
                </a:lnTo>
                <a:lnTo>
                  <a:pt x="2703094" y="2045368"/>
                </a:lnTo>
                <a:lnTo>
                  <a:pt x="2626894" y="2045368"/>
                </a:lnTo>
                <a:lnTo>
                  <a:pt x="0" y="2045368"/>
                </a:lnTo>
                <a:close/>
              </a:path>
            </a:pathLst>
          </a:custGeom>
          <a:solidFill>
            <a:schemeClr val="bg2"/>
          </a:solidFill>
          <a:ln>
            <a:solidFill>
              <a:srgbClr val="3DAF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Freeform: Shape 138">
            <a:extLst>
              <a:ext uri="{FF2B5EF4-FFF2-40B4-BE49-F238E27FC236}">
                <a16:creationId xmlns:a16="http://schemas.microsoft.com/office/drawing/2014/main" id="{4BB66115-4040-4DD0-859B-0F1D9BC8F6AC}"/>
              </a:ext>
            </a:extLst>
          </p:cNvPr>
          <p:cNvSpPr/>
          <p:nvPr/>
        </p:nvSpPr>
        <p:spPr>
          <a:xfrm>
            <a:off x="6100011" y="2800350"/>
            <a:ext cx="4748462" cy="2346157"/>
          </a:xfrm>
          <a:custGeom>
            <a:avLst/>
            <a:gdLst>
              <a:gd name="connsiteX0" fmla="*/ 0 w 4748462"/>
              <a:gd name="connsiteY0" fmla="*/ 0 h 2346157"/>
              <a:gd name="connsiteX1" fmla="*/ 2045367 w 4748462"/>
              <a:gd name="connsiteY1" fmla="*/ 0 h 2346157"/>
              <a:gd name="connsiteX2" fmla="*/ 2045367 w 4748462"/>
              <a:gd name="connsiteY2" fmla="*/ 325218 h 2346157"/>
              <a:gd name="connsiteX3" fmla="*/ 2045368 w 4748462"/>
              <a:gd name="connsiteY3" fmla="*/ 325218 h 2346157"/>
              <a:gd name="connsiteX4" fmla="*/ 2045368 w 4748462"/>
              <a:gd name="connsiteY4" fmla="*/ 300789 h 2346157"/>
              <a:gd name="connsiteX5" fmla="*/ 4748462 w 4748462"/>
              <a:gd name="connsiteY5" fmla="*/ 300789 h 2346157"/>
              <a:gd name="connsiteX6" fmla="*/ 4748462 w 4748462"/>
              <a:gd name="connsiteY6" fmla="*/ 2346157 h 2346157"/>
              <a:gd name="connsiteX7" fmla="*/ 2045368 w 4748462"/>
              <a:gd name="connsiteY7" fmla="*/ 2346157 h 2346157"/>
              <a:gd name="connsiteX8" fmla="*/ 2045368 w 4748462"/>
              <a:gd name="connsiteY8" fmla="*/ 1888366 h 2346157"/>
              <a:gd name="connsiteX9" fmla="*/ 2045367 w 4748462"/>
              <a:gd name="connsiteY9" fmla="*/ 1888366 h 2346157"/>
              <a:gd name="connsiteX10" fmla="*/ 2045367 w 4748462"/>
              <a:gd name="connsiteY10" fmla="*/ 2346156 h 2346157"/>
              <a:gd name="connsiteX0" fmla="*/ 0 w 4748462"/>
              <a:gd name="connsiteY0" fmla="*/ 0 h 2346157"/>
              <a:gd name="connsiteX1" fmla="*/ 2045367 w 4748462"/>
              <a:gd name="connsiteY1" fmla="*/ 325218 h 2346157"/>
              <a:gd name="connsiteX2" fmla="*/ 2045368 w 4748462"/>
              <a:gd name="connsiteY2" fmla="*/ 325218 h 2346157"/>
              <a:gd name="connsiteX3" fmla="*/ 2045368 w 4748462"/>
              <a:gd name="connsiteY3" fmla="*/ 300789 h 2346157"/>
              <a:gd name="connsiteX4" fmla="*/ 4748462 w 4748462"/>
              <a:gd name="connsiteY4" fmla="*/ 300789 h 2346157"/>
              <a:gd name="connsiteX5" fmla="*/ 4748462 w 4748462"/>
              <a:gd name="connsiteY5" fmla="*/ 2346157 h 2346157"/>
              <a:gd name="connsiteX6" fmla="*/ 2045368 w 4748462"/>
              <a:gd name="connsiteY6" fmla="*/ 2346157 h 2346157"/>
              <a:gd name="connsiteX7" fmla="*/ 2045368 w 4748462"/>
              <a:gd name="connsiteY7" fmla="*/ 1888366 h 2346157"/>
              <a:gd name="connsiteX8" fmla="*/ 2045367 w 4748462"/>
              <a:gd name="connsiteY8" fmla="*/ 1888366 h 2346157"/>
              <a:gd name="connsiteX9" fmla="*/ 2045367 w 4748462"/>
              <a:gd name="connsiteY9" fmla="*/ 2346156 h 2346157"/>
              <a:gd name="connsiteX10" fmla="*/ 0 w 4748462"/>
              <a:gd name="connsiteY10" fmla="*/ 0 h 2346157"/>
              <a:gd name="connsiteX0" fmla="*/ 0 w 4748462"/>
              <a:gd name="connsiteY0" fmla="*/ 0 h 2346157"/>
              <a:gd name="connsiteX1" fmla="*/ 2045367 w 4748462"/>
              <a:gd name="connsiteY1" fmla="*/ 325218 h 2346157"/>
              <a:gd name="connsiteX2" fmla="*/ 2045368 w 4748462"/>
              <a:gd name="connsiteY2" fmla="*/ 300789 h 2346157"/>
              <a:gd name="connsiteX3" fmla="*/ 4748462 w 4748462"/>
              <a:gd name="connsiteY3" fmla="*/ 300789 h 2346157"/>
              <a:gd name="connsiteX4" fmla="*/ 4748462 w 4748462"/>
              <a:gd name="connsiteY4" fmla="*/ 2346157 h 2346157"/>
              <a:gd name="connsiteX5" fmla="*/ 2045368 w 4748462"/>
              <a:gd name="connsiteY5" fmla="*/ 2346157 h 2346157"/>
              <a:gd name="connsiteX6" fmla="*/ 2045368 w 4748462"/>
              <a:gd name="connsiteY6" fmla="*/ 1888366 h 2346157"/>
              <a:gd name="connsiteX7" fmla="*/ 2045367 w 4748462"/>
              <a:gd name="connsiteY7" fmla="*/ 1888366 h 2346157"/>
              <a:gd name="connsiteX8" fmla="*/ 2045367 w 4748462"/>
              <a:gd name="connsiteY8" fmla="*/ 2346156 h 2346157"/>
              <a:gd name="connsiteX9" fmla="*/ 0 w 4748462"/>
              <a:gd name="connsiteY9" fmla="*/ 0 h 2346157"/>
              <a:gd name="connsiteX0" fmla="*/ 0 w 4748462"/>
              <a:gd name="connsiteY0" fmla="*/ 0 h 2346157"/>
              <a:gd name="connsiteX1" fmla="*/ 2045368 w 4748462"/>
              <a:gd name="connsiteY1" fmla="*/ 300789 h 2346157"/>
              <a:gd name="connsiteX2" fmla="*/ 4748462 w 4748462"/>
              <a:gd name="connsiteY2" fmla="*/ 300789 h 2346157"/>
              <a:gd name="connsiteX3" fmla="*/ 4748462 w 4748462"/>
              <a:gd name="connsiteY3" fmla="*/ 2346157 h 2346157"/>
              <a:gd name="connsiteX4" fmla="*/ 2045368 w 4748462"/>
              <a:gd name="connsiteY4" fmla="*/ 2346157 h 2346157"/>
              <a:gd name="connsiteX5" fmla="*/ 2045368 w 4748462"/>
              <a:gd name="connsiteY5" fmla="*/ 1888366 h 2346157"/>
              <a:gd name="connsiteX6" fmla="*/ 2045367 w 4748462"/>
              <a:gd name="connsiteY6" fmla="*/ 1888366 h 2346157"/>
              <a:gd name="connsiteX7" fmla="*/ 2045367 w 4748462"/>
              <a:gd name="connsiteY7" fmla="*/ 2346156 h 2346157"/>
              <a:gd name="connsiteX8" fmla="*/ 0 w 4748462"/>
              <a:gd name="connsiteY8" fmla="*/ 0 h 23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462" h="2346157">
                <a:moveTo>
                  <a:pt x="0" y="0"/>
                </a:moveTo>
                <a:lnTo>
                  <a:pt x="2045368" y="300789"/>
                </a:lnTo>
                <a:lnTo>
                  <a:pt x="4748462" y="300789"/>
                </a:lnTo>
                <a:lnTo>
                  <a:pt x="4748462" y="2346157"/>
                </a:lnTo>
                <a:lnTo>
                  <a:pt x="2045368" y="2346157"/>
                </a:lnTo>
                <a:lnTo>
                  <a:pt x="2045368" y="1888366"/>
                </a:lnTo>
                <a:lnTo>
                  <a:pt x="2045367" y="1888366"/>
                </a:lnTo>
                <a:lnTo>
                  <a:pt x="2045367" y="2346156"/>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Freeform: Shape 139">
            <a:extLst>
              <a:ext uri="{FF2B5EF4-FFF2-40B4-BE49-F238E27FC236}">
                <a16:creationId xmlns:a16="http://schemas.microsoft.com/office/drawing/2014/main" id="{2E213D36-0B8F-415B-B820-EB571C6D0109}"/>
              </a:ext>
            </a:extLst>
          </p:cNvPr>
          <p:cNvSpPr/>
          <p:nvPr/>
        </p:nvSpPr>
        <p:spPr>
          <a:xfrm>
            <a:off x="1427748" y="2800348"/>
            <a:ext cx="4672265" cy="2346158"/>
          </a:xfrm>
          <a:custGeom>
            <a:avLst/>
            <a:gdLst>
              <a:gd name="connsiteX0" fmla="*/ 2699085 w 4672265"/>
              <a:gd name="connsiteY0" fmla="*/ 0 h 2346158"/>
              <a:gd name="connsiteX1" fmla="*/ 4672265 w 4672265"/>
              <a:gd name="connsiteY1" fmla="*/ 0 h 2346158"/>
              <a:gd name="connsiteX2" fmla="*/ 4672265 w 4672265"/>
              <a:gd name="connsiteY2" fmla="*/ 2346157 h 2346158"/>
              <a:gd name="connsiteX3" fmla="*/ 2703094 w 4672265"/>
              <a:gd name="connsiteY3" fmla="*/ 2346157 h 2346158"/>
              <a:gd name="connsiteX4" fmla="*/ 2703094 w 4672265"/>
              <a:gd name="connsiteY4" fmla="*/ 2346158 h 2346158"/>
              <a:gd name="connsiteX5" fmla="*/ 0 w 4672265"/>
              <a:gd name="connsiteY5" fmla="*/ 2346158 h 2346158"/>
              <a:gd name="connsiteX6" fmla="*/ 0 w 4672265"/>
              <a:gd name="connsiteY6" fmla="*/ 300790 h 2346158"/>
              <a:gd name="connsiteX7" fmla="*/ 2699085 w 4672265"/>
              <a:gd name="connsiteY7" fmla="*/ 300790 h 2346158"/>
              <a:gd name="connsiteX0" fmla="*/ 2699085 w 4672265"/>
              <a:gd name="connsiteY0" fmla="*/ 300790 h 2346158"/>
              <a:gd name="connsiteX1" fmla="*/ 4672265 w 4672265"/>
              <a:gd name="connsiteY1" fmla="*/ 0 h 2346158"/>
              <a:gd name="connsiteX2" fmla="*/ 4672265 w 4672265"/>
              <a:gd name="connsiteY2" fmla="*/ 2346157 h 2346158"/>
              <a:gd name="connsiteX3" fmla="*/ 2703094 w 4672265"/>
              <a:gd name="connsiteY3" fmla="*/ 2346157 h 2346158"/>
              <a:gd name="connsiteX4" fmla="*/ 2703094 w 4672265"/>
              <a:gd name="connsiteY4" fmla="*/ 2346158 h 2346158"/>
              <a:gd name="connsiteX5" fmla="*/ 0 w 4672265"/>
              <a:gd name="connsiteY5" fmla="*/ 2346158 h 2346158"/>
              <a:gd name="connsiteX6" fmla="*/ 0 w 4672265"/>
              <a:gd name="connsiteY6" fmla="*/ 300790 h 2346158"/>
              <a:gd name="connsiteX7" fmla="*/ 2699085 w 4672265"/>
              <a:gd name="connsiteY7" fmla="*/ 300790 h 2346158"/>
              <a:gd name="connsiteX0" fmla="*/ 2699085 w 4672265"/>
              <a:gd name="connsiteY0" fmla="*/ 300790 h 2346158"/>
              <a:gd name="connsiteX1" fmla="*/ 4672265 w 4672265"/>
              <a:gd name="connsiteY1" fmla="*/ 0 h 2346158"/>
              <a:gd name="connsiteX2" fmla="*/ 2703094 w 4672265"/>
              <a:gd name="connsiteY2" fmla="*/ 2346157 h 2346158"/>
              <a:gd name="connsiteX3" fmla="*/ 2703094 w 4672265"/>
              <a:gd name="connsiteY3" fmla="*/ 2346158 h 2346158"/>
              <a:gd name="connsiteX4" fmla="*/ 0 w 4672265"/>
              <a:gd name="connsiteY4" fmla="*/ 2346158 h 2346158"/>
              <a:gd name="connsiteX5" fmla="*/ 0 w 4672265"/>
              <a:gd name="connsiteY5" fmla="*/ 300790 h 2346158"/>
              <a:gd name="connsiteX6" fmla="*/ 2699085 w 4672265"/>
              <a:gd name="connsiteY6" fmla="*/ 300790 h 234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265" h="2346158">
                <a:moveTo>
                  <a:pt x="2699085" y="300790"/>
                </a:moveTo>
                <a:lnTo>
                  <a:pt x="4672265" y="0"/>
                </a:lnTo>
                <a:lnTo>
                  <a:pt x="2703094" y="2346157"/>
                </a:lnTo>
                <a:lnTo>
                  <a:pt x="2703094" y="2346158"/>
                </a:lnTo>
                <a:lnTo>
                  <a:pt x="0" y="2346158"/>
                </a:lnTo>
                <a:lnTo>
                  <a:pt x="0" y="300790"/>
                </a:lnTo>
                <a:lnTo>
                  <a:pt x="2699085" y="3007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Freeform: Shape 140">
            <a:extLst>
              <a:ext uri="{FF2B5EF4-FFF2-40B4-BE49-F238E27FC236}">
                <a16:creationId xmlns:a16="http://schemas.microsoft.com/office/drawing/2014/main" id="{1CBC65F0-D707-46F8-8FE8-5A34F3E4C9F7}"/>
              </a:ext>
            </a:extLst>
          </p:cNvPr>
          <p:cNvSpPr/>
          <p:nvPr/>
        </p:nvSpPr>
        <p:spPr>
          <a:xfrm>
            <a:off x="397042" y="3101139"/>
            <a:ext cx="3733800" cy="2045368"/>
          </a:xfrm>
          <a:custGeom>
            <a:avLst/>
            <a:gdLst>
              <a:gd name="connsiteX0" fmla="*/ 1022684 w 3733800"/>
              <a:gd name="connsiteY0" fmla="*/ 0 h 2045368"/>
              <a:gd name="connsiteX1" fmla="*/ 1030706 w 3733800"/>
              <a:gd name="connsiteY1" fmla="*/ 405 h 2045368"/>
              <a:gd name="connsiteX2" fmla="*/ 1030706 w 3733800"/>
              <a:gd name="connsiteY2" fmla="*/ 0 h 2045368"/>
              <a:gd name="connsiteX3" fmla="*/ 3733800 w 3733800"/>
              <a:gd name="connsiteY3" fmla="*/ 0 h 2045368"/>
              <a:gd name="connsiteX4" fmla="*/ 3733800 w 3733800"/>
              <a:gd name="connsiteY4" fmla="*/ 2045368 h 2045368"/>
              <a:gd name="connsiteX5" fmla="*/ 1030706 w 3733800"/>
              <a:gd name="connsiteY5" fmla="*/ 2045368 h 2045368"/>
              <a:gd name="connsiteX6" fmla="*/ 1030706 w 3733800"/>
              <a:gd name="connsiteY6" fmla="*/ 2044963 h 2045368"/>
              <a:gd name="connsiteX7" fmla="*/ 1022684 w 3733800"/>
              <a:gd name="connsiteY7" fmla="*/ 2045368 h 2045368"/>
              <a:gd name="connsiteX8" fmla="*/ 0 w 3733800"/>
              <a:gd name="connsiteY8" fmla="*/ 1022684 h 2045368"/>
              <a:gd name="connsiteX9" fmla="*/ 1022684 w 3733800"/>
              <a:gd name="connsiteY9" fmla="*/ 0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3800" h="2045368">
                <a:moveTo>
                  <a:pt x="1022684" y="0"/>
                </a:moveTo>
                <a:lnTo>
                  <a:pt x="1030706" y="405"/>
                </a:lnTo>
                <a:lnTo>
                  <a:pt x="1030706" y="0"/>
                </a:lnTo>
                <a:lnTo>
                  <a:pt x="3733800" y="0"/>
                </a:lnTo>
                <a:lnTo>
                  <a:pt x="3733800" y="2045368"/>
                </a:lnTo>
                <a:lnTo>
                  <a:pt x="1030706" y="2045368"/>
                </a:lnTo>
                <a:lnTo>
                  <a:pt x="1030706" y="2044963"/>
                </a:lnTo>
                <a:lnTo>
                  <a:pt x="1022684" y="2045368"/>
                </a:lnTo>
                <a:cubicBezTo>
                  <a:pt x="457871" y="2045368"/>
                  <a:pt x="0" y="1587497"/>
                  <a:pt x="0" y="1022684"/>
                </a:cubicBezTo>
                <a:cubicBezTo>
                  <a:pt x="0" y="457871"/>
                  <a:pt x="457871" y="0"/>
                  <a:pt x="1022684" y="0"/>
                </a:cubicBezTo>
                <a:close/>
              </a:path>
            </a:pathLst>
          </a:custGeom>
          <a:solidFill>
            <a:schemeClr val="tx2">
              <a:lumMod val="20000"/>
              <a:lumOff val="80000"/>
            </a:schemeClr>
          </a:solidFill>
          <a:ln>
            <a:solidFill>
              <a:srgbClr val="D91A5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Freeform: Shape 141">
            <a:extLst>
              <a:ext uri="{FF2B5EF4-FFF2-40B4-BE49-F238E27FC236}">
                <a16:creationId xmlns:a16="http://schemas.microsoft.com/office/drawing/2014/main" id="{F30A9001-3544-4ABF-B7C4-9A7DCC7DB717}"/>
              </a:ext>
            </a:extLst>
          </p:cNvPr>
          <p:cNvSpPr/>
          <p:nvPr/>
        </p:nvSpPr>
        <p:spPr>
          <a:xfrm>
            <a:off x="8145380" y="3101139"/>
            <a:ext cx="3649578" cy="2045368"/>
          </a:xfrm>
          <a:custGeom>
            <a:avLst/>
            <a:gdLst>
              <a:gd name="connsiteX0" fmla="*/ 0 w 3649578"/>
              <a:gd name="connsiteY0" fmla="*/ 0 h 2045368"/>
              <a:gd name="connsiteX1" fmla="*/ 2626894 w 3649578"/>
              <a:gd name="connsiteY1" fmla="*/ 0 h 2045368"/>
              <a:gd name="connsiteX2" fmla="*/ 2703094 w 3649578"/>
              <a:gd name="connsiteY2" fmla="*/ 0 h 2045368"/>
              <a:gd name="connsiteX3" fmla="*/ 2703094 w 3649578"/>
              <a:gd name="connsiteY3" fmla="*/ 3848 h 2045368"/>
              <a:gd name="connsiteX4" fmla="*/ 2731458 w 3649578"/>
              <a:gd name="connsiteY4" fmla="*/ 5280 h 2045368"/>
              <a:gd name="connsiteX5" fmla="*/ 3649578 w 3649578"/>
              <a:gd name="connsiteY5" fmla="*/ 1022684 h 2045368"/>
              <a:gd name="connsiteX6" fmla="*/ 2731458 w 3649578"/>
              <a:gd name="connsiteY6" fmla="*/ 2040088 h 2045368"/>
              <a:gd name="connsiteX7" fmla="*/ 2703094 w 3649578"/>
              <a:gd name="connsiteY7" fmla="*/ 2041520 h 2045368"/>
              <a:gd name="connsiteX8" fmla="*/ 2703094 w 3649578"/>
              <a:gd name="connsiteY8" fmla="*/ 2045368 h 2045368"/>
              <a:gd name="connsiteX9" fmla="*/ 2626894 w 3649578"/>
              <a:gd name="connsiteY9" fmla="*/ 2045368 h 2045368"/>
              <a:gd name="connsiteX10" fmla="*/ 0 w 3649578"/>
              <a:gd name="connsiteY10" fmla="*/ 2045368 h 20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9578" h="2045368">
                <a:moveTo>
                  <a:pt x="0" y="0"/>
                </a:moveTo>
                <a:lnTo>
                  <a:pt x="2626894" y="0"/>
                </a:lnTo>
                <a:lnTo>
                  <a:pt x="2703094" y="0"/>
                </a:lnTo>
                <a:lnTo>
                  <a:pt x="2703094" y="3848"/>
                </a:lnTo>
                <a:lnTo>
                  <a:pt x="2731458" y="5280"/>
                </a:lnTo>
                <a:cubicBezTo>
                  <a:pt x="3247152" y="57652"/>
                  <a:pt x="3649578" y="493172"/>
                  <a:pt x="3649578" y="1022684"/>
                </a:cubicBezTo>
                <a:cubicBezTo>
                  <a:pt x="3649578" y="1552196"/>
                  <a:pt x="3247152" y="1987717"/>
                  <a:pt x="2731458" y="2040088"/>
                </a:cubicBezTo>
                <a:lnTo>
                  <a:pt x="2703094" y="2041520"/>
                </a:lnTo>
                <a:lnTo>
                  <a:pt x="2703094" y="2045368"/>
                </a:lnTo>
                <a:lnTo>
                  <a:pt x="2626894" y="2045368"/>
                </a:lnTo>
                <a:lnTo>
                  <a:pt x="0" y="2045368"/>
                </a:lnTo>
                <a:close/>
              </a:path>
            </a:pathLst>
          </a:custGeom>
          <a:solidFill>
            <a:schemeClr val="bg2"/>
          </a:solidFill>
          <a:ln>
            <a:solidFill>
              <a:srgbClr val="29ABE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3" name="Oval 142">
            <a:extLst>
              <a:ext uri="{FF2B5EF4-FFF2-40B4-BE49-F238E27FC236}">
                <a16:creationId xmlns:a16="http://schemas.microsoft.com/office/drawing/2014/main" id="{347BC426-4C2E-4530-947A-F638E04C91E9}"/>
              </a:ext>
            </a:extLst>
          </p:cNvPr>
          <p:cNvSpPr/>
          <p:nvPr/>
        </p:nvSpPr>
        <p:spPr>
          <a:xfrm>
            <a:off x="4991100" y="1592540"/>
            <a:ext cx="2494486" cy="2531282"/>
          </a:xfrm>
          <a:prstGeom prst="ellipse">
            <a:avLst/>
          </a:prstGeom>
          <a:solidFill>
            <a:srgbClr val="67C9D0"/>
          </a:solidFill>
          <a:ln w="1270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noProof="1">
                <a:solidFill>
                  <a:srgbClr val="D91A5D"/>
                </a:solidFill>
              </a:rPr>
              <a:t>ADVANTAGE MAURITIUS</a:t>
            </a:r>
          </a:p>
        </p:txBody>
      </p:sp>
      <p:sp>
        <p:nvSpPr>
          <p:cNvPr id="144" name="Oval 143">
            <a:extLst>
              <a:ext uri="{FF2B5EF4-FFF2-40B4-BE49-F238E27FC236}">
                <a16:creationId xmlns:a16="http://schemas.microsoft.com/office/drawing/2014/main" id="{767676DB-8C8E-4ADA-9723-D12BCF6F0C0D}"/>
              </a:ext>
            </a:extLst>
          </p:cNvPr>
          <p:cNvSpPr/>
          <p:nvPr/>
        </p:nvSpPr>
        <p:spPr>
          <a:xfrm>
            <a:off x="585103" y="3645314"/>
            <a:ext cx="957015" cy="957015"/>
          </a:xfrm>
          <a:prstGeom prst="ellipse">
            <a:avLst/>
          </a:prstGeom>
          <a:solidFill>
            <a:srgbClr val="D91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val 144">
            <a:extLst>
              <a:ext uri="{FF2B5EF4-FFF2-40B4-BE49-F238E27FC236}">
                <a16:creationId xmlns:a16="http://schemas.microsoft.com/office/drawing/2014/main" id="{9C87BEDF-30F8-4D33-B239-D934BE65FF02}"/>
              </a:ext>
            </a:extLst>
          </p:cNvPr>
          <p:cNvSpPr/>
          <p:nvPr/>
        </p:nvSpPr>
        <p:spPr>
          <a:xfrm>
            <a:off x="524475" y="998368"/>
            <a:ext cx="957015" cy="957015"/>
          </a:xfrm>
          <a:prstGeom prst="ellipse">
            <a:avLst/>
          </a:prstGeom>
          <a:solidFill>
            <a:srgbClr val="FC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Oval 145">
            <a:extLst>
              <a:ext uri="{FF2B5EF4-FFF2-40B4-BE49-F238E27FC236}">
                <a16:creationId xmlns:a16="http://schemas.microsoft.com/office/drawing/2014/main" id="{628E0F1A-E7A3-4C19-B72E-68C9AE2E9429}"/>
              </a:ext>
            </a:extLst>
          </p:cNvPr>
          <p:cNvSpPr/>
          <p:nvPr/>
        </p:nvSpPr>
        <p:spPr>
          <a:xfrm>
            <a:off x="10682846" y="3661448"/>
            <a:ext cx="957015" cy="957015"/>
          </a:xfrm>
          <a:prstGeom prst="ellips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Oval 146">
            <a:extLst>
              <a:ext uri="{FF2B5EF4-FFF2-40B4-BE49-F238E27FC236}">
                <a16:creationId xmlns:a16="http://schemas.microsoft.com/office/drawing/2014/main" id="{3454C45E-5DD5-4512-A7D5-A90829D88CC6}"/>
              </a:ext>
            </a:extLst>
          </p:cNvPr>
          <p:cNvSpPr/>
          <p:nvPr/>
        </p:nvSpPr>
        <p:spPr>
          <a:xfrm>
            <a:off x="10654674" y="989430"/>
            <a:ext cx="957015" cy="957015"/>
          </a:xfrm>
          <a:prstGeom prst="ellipse">
            <a:avLst/>
          </a:prstGeom>
          <a:solidFill>
            <a:srgbClr val="3DA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8" name="Graphic 22" descr="Rocket">
            <a:extLst>
              <a:ext uri="{FF2B5EF4-FFF2-40B4-BE49-F238E27FC236}">
                <a16:creationId xmlns:a16="http://schemas.microsoft.com/office/drawing/2014/main" id="{7FB460D8-9BF8-4324-A5AB-B4D92C96C268}"/>
              </a:ext>
            </a:extLst>
          </p:cNvPr>
          <p:cNvGrpSpPr/>
          <p:nvPr/>
        </p:nvGrpSpPr>
        <p:grpSpPr>
          <a:xfrm>
            <a:off x="734308" y="1214515"/>
            <a:ext cx="526183" cy="524401"/>
            <a:chOff x="1156480" y="2141551"/>
            <a:chExt cx="526183" cy="524401"/>
          </a:xfrm>
          <a:solidFill>
            <a:schemeClr val="bg1"/>
          </a:solidFill>
          <a:effectLst>
            <a:outerShdw blurRad="50800" dist="38100" dir="2700000" algn="tl" rotWithShape="0">
              <a:prstClr val="black">
                <a:alpha val="40000"/>
              </a:prstClr>
            </a:outerShdw>
          </a:effectLst>
        </p:grpSpPr>
        <p:sp>
          <p:nvSpPr>
            <p:cNvPr id="149" name="Freeform: Shape 148">
              <a:extLst>
                <a:ext uri="{FF2B5EF4-FFF2-40B4-BE49-F238E27FC236}">
                  <a16:creationId xmlns:a16="http://schemas.microsoft.com/office/drawing/2014/main" id="{E471882E-E61E-45BF-9EE1-C5DE6D7CF0C8}"/>
                </a:ext>
              </a:extLst>
            </p:cNvPr>
            <p:cNvSpPr/>
            <p:nvPr/>
          </p:nvSpPr>
          <p:spPr>
            <a:xfrm>
              <a:off x="1562804" y="2141551"/>
              <a:ext cx="119859" cy="115177"/>
            </a:xfrm>
            <a:custGeom>
              <a:avLst/>
              <a:gdLst>
                <a:gd name="connsiteX0" fmla="*/ 116945 w 119859"/>
                <a:gd name="connsiteY0" fmla="*/ 3459 h 115177"/>
                <a:gd name="connsiteX1" fmla="*/ 0 w 119859"/>
                <a:gd name="connsiteY1" fmla="*/ 17832 h 115177"/>
                <a:gd name="connsiteX2" fmla="*/ 53573 w 119859"/>
                <a:gd name="connsiteY2" fmla="*/ 60298 h 115177"/>
                <a:gd name="connsiteX3" fmla="*/ 96692 w 119859"/>
                <a:gd name="connsiteY3" fmla="*/ 115177 h 115177"/>
                <a:gd name="connsiteX4" fmla="*/ 116945 w 119859"/>
                <a:gd name="connsiteY4" fmla="*/ 3459 h 11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9" h="115177">
                  <a:moveTo>
                    <a:pt x="116945" y="3459"/>
                  </a:moveTo>
                  <a:cubicBezTo>
                    <a:pt x="107799" y="-5688"/>
                    <a:pt x="48999" y="4765"/>
                    <a:pt x="0" y="17832"/>
                  </a:cubicBezTo>
                  <a:cubicBezTo>
                    <a:pt x="17640" y="28285"/>
                    <a:pt x="35933" y="42658"/>
                    <a:pt x="53573" y="60298"/>
                  </a:cubicBezTo>
                  <a:cubicBezTo>
                    <a:pt x="71866" y="78591"/>
                    <a:pt x="86239" y="96884"/>
                    <a:pt x="96692" y="115177"/>
                  </a:cubicBezTo>
                  <a:cubicBezTo>
                    <a:pt x="109759" y="64871"/>
                    <a:pt x="126745" y="12605"/>
                    <a:pt x="116945" y="3459"/>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0" name="Freeform: Shape 149">
              <a:extLst>
                <a:ext uri="{FF2B5EF4-FFF2-40B4-BE49-F238E27FC236}">
                  <a16:creationId xmlns:a16="http://schemas.microsoft.com/office/drawing/2014/main" id="{8B6D3A2A-CF2E-4DD1-9D01-E9A0F59753A2}"/>
                </a:ext>
              </a:extLst>
            </p:cNvPr>
            <p:cNvSpPr/>
            <p:nvPr/>
          </p:nvSpPr>
          <p:spPr>
            <a:xfrm>
              <a:off x="1156480" y="2321162"/>
              <a:ext cx="159367" cy="152430"/>
            </a:xfrm>
            <a:custGeom>
              <a:avLst/>
              <a:gdLst>
                <a:gd name="connsiteX0" fmla="*/ 159367 w 159367"/>
                <a:gd name="connsiteY0" fmla="*/ 10045 h 152430"/>
                <a:gd name="connsiteX1" fmla="*/ 137154 w 159367"/>
                <a:gd name="connsiteY1" fmla="*/ 1552 h 152430"/>
                <a:gd name="connsiteX2" fmla="*/ 111021 w 159367"/>
                <a:gd name="connsiteY2" fmla="*/ 6778 h 152430"/>
                <a:gd name="connsiteX3" fmla="*/ 7142 w 159367"/>
                <a:gd name="connsiteY3" fmla="*/ 110657 h 152430"/>
                <a:gd name="connsiteX4" fmla="*/ 29356 w 159367"/>
                <a:gd name="connsiteY4" fmla="*/ 151817 h 152430"/>
                <a:gd name="connsiteX5" fmla="*/ 116248 w 159367"/>
                <a:gd name="connsiteY5" fmla="*/ 132217 h 152430"/>
                <a:gd name="connsiteX6" fmla="*/ 159367 w 159367"/>
                <a:gd name="connsiteY6" fmla="*/ 10045 h 15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67" h="152430">
                  <a:moveTo>
                    <a:pt x="159367" y="10045"/>
                  </a:moveTo>
                  <a:lnTo>
                    <a:pt x="137154" y="1552"/>
                  </a:lnTo>
                  <a:cubicBezTo>
                    <a:pt x="128008" y="-1715"/>
                    <a:pt x="118208" y="245"/>
                    <a:pt x="111021" y="6778"/>
                  </a:cubicBezTo>
                  <a:lnTo>
                    <a:pt x="7142" y="110657"/>
                  </a:lnTo>
                  <a:cubicBezTo>
                    <a:pt x="-9844" y="127644"/>
                    <a:pt x="5836" y="157043"/>
                    <a:pt x="29356" y="151817"/>
                  </a:cubicBezTo>
                  <a:lnTo>
                    <a:pt x="116248" y="132217"/>
                  </a:lnTo>
                  <a:cubicBezTo>
                    <a:pt x="123434" y="99551"/>
                    <a:pt x="135194" y="55778"/>
                    <a:pt x="159367" y="10045"/>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1" name="Freeform: Shape 150">
              <a:extLst>
                <a:ext uri="{FF2B5EF4-FFF2-40B4-BE49-F238E27FC236}">
                  <a16:creationId xmlns:a16="http://schemas.microsoft.com/office/drawing/2014/main" id="{716D2FD3-79DE-4D3D-9E6B-2476BBB3609C}"/>
                </a:ext>
              </a:extLst>
            </p:cNvPr>
            <p:cNvSpPr/>
            <p:nvPr/>
          </p:nvSpPr>
          <p:spPr>
            <a:xfrm>
              <a:off x="1348541" y="2501725"/>
              <a:ext cx="152731" cy="164227"/>
            </a:xfrm>
            <a:custGeom>
              <a:avLst/>
              <a:gdLst>
                <a:gd name="connsiteX0" fmla="*/ 140437 w 152731"/>
                <a:gd name="connsiteY0" fmla="*/ 0 h 164227"/>
                <a:gd name="connsiteX1" fmla="*/ 20878 w 152731"/>
                <a:gd name="connsiteY1" fmla="*/ 41813 h 164227"/>
                <a:gd name="connsiteX2" fmla="*/ 625 w 152731"/>
                <a:gd name="connsiteY2" fmla="*/ 134585 h 164227"/>
                <a:gd name="connsiteX3" fmla="*/ 41785 w 152731"/>
                <a:gd name="connsiteY3" fmla="*/ 156798 h 164227"/>
                <a:gd name="connsiteX4" fmla="*/ 145664 w 152731"/>
                <a:gd name="connsiteY4" fmla="*/ 52919 h 164227"/>
                <a:gd name="connsiteX5" fmla="*/ 150890 w 152731"/>
                <a:gd name="connsiteY5" fmla="*/ 26786 h 164227"/>
                <a:gd name="connsiteX6" fmla="*/ 140437 w 152731"/>
                <a:gd name="connsiteY6" fmla="*/ 0 h 1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31" h="164227">
                  <a:moveTo>
                    <a:pt x="140437" y="0"/>
                  </a:moveTo>
                  <a:cubicBezTo>
                    <a:pt x="96664" y="22866"/>
                    <a:pt x="54851" y="35280"/>
                    <a:pt x="20878" y="41813"/>
                  </a:cubicBezTo>
                  <a:lnTo>
                    <a:pt x="625" y="134585"/>
                  </a:lnTo>
                  <a:cubicBezTo>
                    <a:pt x="-4601" y="158105"/>
                    <a:pt x="24145" y="174438"/>
                    <a:pt x="41785" y="156798"/>
                  </a:cubicBezTo>
                  <a:lnTo>
                    <a:pt x="145664" y="52919"/>
                  </a:lnTo>
                  <a:cubicBezTo>
                    <a:pt x="152197" y="46386"/>
                    <a:pt x="154810" y="35933"/>
                    <a:pt x="150890" y="26786"/>
                  </a:cubicBezTo>
                  <a:lnTo>
                    <a:pt x="140437" y="0"/>
                  </a:ln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2" name="Freeform: Shape 151">
              <a:extLst>
                <a:ext uri="{FF2B5EF4-FFF2-40B4-BE49-F238E27FC236}">
                  <a16:creationId xmlns:a16="http://schemas.microsoft.com/office/drawing/2014/main" id="{00431CFC-B15D-4495-87C4-E1D9EB82FA0B}"/>
                </a:ext>
              </a:extLst>
            </p:cNvPr>
            <p:cNvSpPr/>
            <p:nvPr/>
          </p:nvSpPr>
          <p:spPr>
            <a:xfrm>
              <a:off x="1295594" y="2171143"/>
              <a:ext cx="351488" cy="350835"/>
            </a:xfrm>
            <a:custGeom>
              <a:avLst/>
              <a:gdLst>
                <a:gd name="connsiteX0" fmla="*/ 231930 w 351488"/>
                <a:gd name="connsiteY0" fmla="*/ 0 h 350835"/>
                <a:gd name="connsiteX1" fmla="*/ 107145 w 351488"/>
                <a:gd name="connsiteY1" fmla="*/ 84932 h 350835"/>
                <a:gd name="connsiteX2" fmla="*/ 0 w 351488"/>
                <a:gd name="connsiteY2" fmla="*/ 310329 h 350835"/>
                <a:gd name="connsiteX3" fmla="*/ 40506 w 351488"/>
                <a:gd name="connsiteY3" fmla="*/ 350836 h 350835"/>
                <a:gd name="connsiteX4" fmla="*/ 266557 w 351488"/>
                <a:gd name="connsiteY4" fmla="*/ 244344 h 350835"/>
                <a:gd name="connsiteX5" fmla="*/ 351489 w 351488"/>
                <a:gd name="connsiteY5" fmla="*/ 120212 h 350835"/>
                <a:gd name="connsiteX6" fmla="*/ 301836 w 351488"/>
                <a:gd name="connsiteY6" fmla="*/ 48346 h 350835"/>
                <a:gd name="connsiteX7" fmla="*/ 231930 w 351488"/>
                <a:gd name="connsiteY7" fmla="*/ 0 h 350835"/>
                <a:gd name="connsiteX8" fmla="*/ 265250 w 351488"/>
                <a:gd name="connsiteY8" fmla="*/ 141118 h 350835"/>
                <a:gd name="connsiteX9" fmla="*/ 209717 w 351488"/>
                <a:gd name="connsiteY9" fmla="*/ 141118 h 350835"/>
                <a:gd name="connsiteX10" fmla="*/ 209717 w 351488"/>
                <a:gd name="connsiteY10" fmla="*/ 85586 h 350835"/>
                <a:gd name="connsiteX11" fmla="*/ 265250 w 351488"/>
                <a:gd name="connsiteY11" fmla="*/ 85586 h 350835"/>
                <a:gd name="connsiteX12" fmla="*/ 265250 w 351488"/>
                <a:gd name="connsiteY12" fmla="*/ 141118 h 35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488" h="350835">
                  <a:moveTo>
                    <a:pt x="231930" y="0"/>
                  </a:moveTo>
                  <a:cubicBezTo>
                    <a:pt x="193384" y="15680"/>
                    <a:pt x="149611" y="42466"/>
                    <a:pt x="107145" y="84932"/>
                  </a:cubicBezTo>
                  <a:cubicBezTo>
                    <a:pt x="29400" y="162678"/>
                    <a:pt x="6533" y="256757"/>
                    <a:pt x="0" y="310329"/>
                  </a:cubicBezTo>
                  <a:lnTo>
                    <a:pt x="40506" y="350836"/>
                  </a:lnTo>
                  <a:cubicBezTo>
                    <a:pt x="94079" y="344302"/>
                    <a:pt x="188811" y="322089"/>
                    <a:pt x="266557" y="244344"/>
                  </a:cubicBezTo>
                  <a:cubicBezTo>
                    <a:pt x="309023" y="201877"/>
                    <a:pt x="335809" y="158758"/>
                    <a:pt x="351489" y="120212"/>
                  </a:cubicBezTo>
                  <a:cubicBezTo>
                    <a:pt x="342996" y="98652"/>
                    <a:pt x="326009" y="73172"/>
                    <a:pt x="301836" y="48346"/>
                  </a:cubicBezTo>
                  <a:cubicBezTo>
                    <a:pt x="278316" y="25480"/>
                    <a:pt x="253490" y="8493"/>
                    <a:pt x="231930" y="0"/>
                  </a:cubicBezTo>
                  <a:close/>
                  <a:moveTo>
                    <a:pt x="265250" y="141118"/>
                  </a:moveTo>
                  <a:cubicBezTo>
                    <a:pt x="250224" y="156145"/>
                    <a:pt x="225397" y="156145"/>
                    <a:pt x="209717" y="141118"/>
                  </a:cubicBezTo>
                  <a:cubicBezTo>
                    <a:pt x="194691" y="126092"/>
                    <a:pt x="194691" y="101265"/>
                    <a:pt x="209717" y="85586"/>
                  </a:cubicBezTo>
                  <a:cubicBezTo>
                    <a:pt x="224744" y="70559"/>
                    <a:pt x="249570" y="70559"/>
                    <a:pt x="265250" y="85586"/>
                  </a:cubicBezTo>
                  <a:cubicBezTo>
                    <a:pt x="280276" y="101265"/>
                    <a:pt x="280276" y="126092"/>
                    <a:pt x="265250" y="141118"/>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Freeform: Shape 152">
              <a:extLst>
                <a:ext uri="{FF2B5EF4-FFF2-40B4-BE49-F238E27FC236}">
                  <a16:creationId xmlns:a16="http://schemas.microsoft.com/office/drawing/2014/main" id="{5944EC8E-3263-4125-A9DC-E4EEF26E2593}"/>
                </a:ext>
              </a:extLst>
            </p:cNvPr>
            <p:cNvSpPr/>
            <p:nvPr/>
          </p:nvSpPr>
          <p:spPr>
            <a:xfrm>
              <a:off x="1218644" y="2505876"/>
              <a:ext cx="93051" cy="93244"/>
            </a:xfrm>
            <a:custGeom>
              <a:avLst/>
              <a:gdLst>
                <a:gd name="connsiteX0" fmla="*/ 76297 w 93051"/>
                <a:gd name="connsiteY0" fmla="*/ 16755 h 93244"/>
                <a:gd name="connsiteX1" fmla="*/ 45590 w 93051"/>
                <a:gd name="connsiteY1" fmla="*/ 10222 h 93244"/>
                <a:gd name="connsiteX2" fmla="*/ 1818 w 93051"/>
                <a:gd name="connsiteY2" fmla="*/ 91234 h 93244"/>
                <a:gd name="connsiteX3" fmla="*/ 82830 w 93051"/>
                <a:gd name="connsiteY3" fmla="*/ 47462 h 93244"/>
                <a:gd name="connsiteX4" fmla="*/ 76297 w 93051"/>
                <a:gd name="connsiteY4" fmla="*/ 16755 h 9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1" h="93244">
                  <a:moveTo>
                    <a:pt x="76297" y="16755"/>
                  </a:moveTo>
                  <a:cubicBezTo>
                    <a:pt x="65843" y="6302"/>
                    <a:pt x="67150" y="-11338"/>
                    <a:pt x="45590" y="10222"/>
                  </a:cubicBezTo>
                  <a:cubicBezTo>
                    <a:pt x="24031" y="31782"/>
                    <a:pt x="-7982" y="80781"/>
                    <a:pt x="1818" y="91234"/>
                  </a:cubicBezTo>
                  <a:cubicBezTo>
                    <a:pt x="12271" y="101687"/>
                    <a:pt x="61270" y="69021"/>
                    <a:pt x="82830" y="47462"/>
                  </a:cubicBezTo>
                  <a:cubicBezTo>
                    <a:pt x="104390" y="25248"/>
                    <a:pt x="86750" y="26555"/>
                    <a:pt x="76297" y="16755"/>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54" name="Graphic 21" descr="Lightbulb">
            <a:extLst>
              <a:ext uri="{FF2B5EF4-FFF2-40B4-BE49-F238E27FC236}">
                <a16:creationId xmlns:a16="http://schemas.microsoft.com/office/drawing/2014/main" id="{020E3B51-B1D8-4A81-AC91-4B17216B4A28}"/>
              </a:ext>
            </a:extLst>
          </p:cNvPr>
          <p:cNvGrpSpPr/>
          <p:nvPr/>
        </p:nvGrpSpPr>
        <p:grpSpPr>
          <a:xfrm>
            <a:off x="867206" y="3888625"/>
            <a:ext cx="339729" cy="548793"/>
            <a:chOff x="1249861" y="4778865"/>
            <a:chExt cx="339729" cy="548793"/>
          </a:xfrm>
          <a:solidFill>
            <a:schemeClr val="bg1"/>
          </a:solidFill>
          <a:effectLst>
            <a:outerShdw blurRad="50800" dist="38100" dir="2700000" algn="tl" rotWithShape="0">
              <a:prstClr val="black">
                <a:alpha val="40000"/>
              </a:prstClr>
            </a:outerShdw>
          </a:effectLst>
        </p:grpSpPr>
        <p:sp>
          <p:nvSpPr>
            <p:cNvPr id="155" name="Freeform: Shape 154">
              <a:extLst>
                <a:ext uri="{FF2B5EF4-FFF2-40B4-BE49-F238E27FC236}">
                  <a16:creationId xmlns:a16="http://schemas.microsoft.com/office/drawing/2014/main" id="{83667A73-29EA-403A-AE82-1F78308CD522}"/>
                </a:ext>
              </a:extLst>
            </p:cNvPr>
            <p:cNvSpPr/>
            <p:nvPr/>
          </p:nvSpPr>
          <p:spPr>
            <a:xfrm>
              <a:off x="1334793" y="5157794"/>
              <a:ext cx="169864" cy="39199"/>
            </a:xfrm>
            <a:custGeom>
              <a:avLst/>
              <a:gdLst>
                <a:gd name="connsiteX0" fmla="*/ 19600 w 169864"/>
                <a:gd name="connsiteY0" fmla="*/ 0 h 39199"/>
                <a:gd name="connsiteX1" fmla="*/ 150265 w 169864"/>
                <a:gd name="connsiteY1" fmla="*/ 0 h 39199"/>
                <a:gd name="connsiteX2" fmla="*/ 169865 w 169864"/>
                <a:gd name="connsiteY2" fmla="*/ 19600 h 39199"/>
                <a:gd name="connsiteX3" fmla="*/ 150265 w 169864"/>
                <a:gd name="connsiteY3" fmla="*/ 39200 h 39199"/>
                <a:gd name="connsiteX4" fmla="*/ 19600 w 169864"/>
                <a:gd name="connsiteY4" fmla="*/ 39200 h 39199"/>
                <a:gd name="connsiteX5" fmla="*/ 0 w 169864"/>
                <a:gd name="connsiteY5" fmla="*/ 19600 h 39199"/>
                <a:gd name="connsiteX6" fmla="*/ 19600 w 169864"/>
                <a:gd name="connsiteY6" fmla="*/ 0 h 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64" h="39199">
                  <a:moveTo>
                    <a:pt x="19600" y="0"/>
                  </a:moveTo>
                  <a:lnTo>
                    <a:pt x="150265" y="0"/>
                  </a:lnTo>
                  <a:cubicBezTo>
                    <a:pt x="161371" y="0"/>
                    <a:pt x="169865" y="8493"/>
                    <a:pt x="169865" y="19600"/>
                  </a:cubicBezTo>
                  <a:cubicBezTo>
                    <a:pt x="169865" y="30706"/>
                    <a:pt x="161371" y="39200"/>
                    <a:pt x="150265" y="39200"/>
                  </a:cubicBezTo>
                  <a:lnTo>
                    <a:pt x="19600" y="39200"/>
                  </a:lnTo>
                  <a:cubicBezTo>
                    <a:pt x="8493" y="39200"/>
                    <a:pt x="0" y="30706"/>
                    <a:pt x="0" y="19600"/>
                  </a:cubicBezTo>
                  <a:cubicBezTo>
                    <a:pt x="0" y="8493"/>
                    <a:pt x="8493" y="0"/>
                    <a:pt x="19600" y="0"/>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6" name="Freeform: Shape 155">
              <a:extLst>
                <a:ext uri="{FF2B5EF4-FFF2-40B4-BE49-F238E27FC236}">
                  <a16:creationId xmlns:a16="http://schemas.microsoft.com/office/drawing/2014/main" id="{1C871ED4-81C9-444D-ACF3-20DF6139DADF}"/>
                </a:ext>
              </a:extLst>
            </p:cNvPr>
            <p:cNvSpPr/>
            <p:nvPr/>
          </p:nvSpPr>
          <p:spPr>
            <a:xfrm>
              <a:off x="1334793" y="5223126"/>
              <a:ext cx="169864" cy="39199"/>
            </a:xfrm>
            <a:custGeom>
              <a:avLst/>
              <a:gdLst>
                <a:gd name="connsiteX0" fmla="*/ 19600 w 169864"/>
                <a:gd name="connsiteY0" fmla="*/ 0 h 39199"/>
                <a:gd name="connsiteX1" fmla="*/ 150265 w 169864"/>
                <a:gd name="connsiteY1" fmla="*/ 0 h 39199"/>
                <a:gd name="connsiteX2" fmla="*/ 169865 w 169864"/>
                <a:gd name="connsiteY2" fmla="*/ 19600 h 39199"/>
                <a:gd name="connsiteX3" fmla="*/ 150265 w 169864"/>
                <a:gd name="connsiteY3" fmla="*/ 39200 h 39199"/>
                <a:gd name="connsiteX4" fmla="*/ 19600 w 169864"/>
                <a:gd name="connsiteY4" fmla="*/ 39200 h 39199"/>
                <a:gd name="connsiteX5" fmla="*/ 0 w 169864"/>
                <a:gd name="connsiteY5" fmla="*/ 19600 h 39199"/>
                <a:gd name="connsiteX6" fmla="*/ 19600 w 169864"/>
                <a:gd name="connsiteY6" fmla="*/ 0 h 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64" h="39199">
                  <a:moveTo>
                    <a:pt x="19600" y="0"/>
                  </a:moveTo>
                  <a:lnTo>
                    <a:pt x="150265" y="0"/>
                  </a:lnTo>
                  <a:cubicBezTo>
                    <a:pt x="161371" y="0"/>
                    <a:pt x="169865" y="8493"/>
                    <a:pt x="169865" y="19600"/>
                  </a:cubicBezTo>
                  <a:cubicBezTo>
                    <a:pt x="169865" y="30706"/>
                    <a:pt x="161371" y="39200"/>
                    <a:pt x="150265" y="39200"/>
                  </a:cubicBezTo>
                  <a:lnTo>
                    <a:pt x="19600" y="39200"/>
                  </a:lnTo>
                  <a:cubicBezTo>
                    <a:pt x="8493" y="39200"/>
                    <a:pt x="0" y="30706"/>
                    <a:pt x="0" y="19600"/>
                  </a:cubicBezTo>
                  <a:cubicBezTo>
                    <a:pt x="0" y="8493"/>
                    <a:pt x="8493" y="0"/>
                    <a:pt x="19600" y="0"/>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7" name="Freeform: Shape 156">
              <a:extLst>
                <a:ext uri="{FF2B5EF4-FFF2-40B4-BE49-F238E27FC236}">
                  <a16:creationId xmlns:a16="http://schemas.microsoft.com/office/drawing/2014/main" id="{29B0B71E-FD64-4761-9096-1A7ECE0DA5A3}"/>
                </a:ext>
              </a:extLst>
            </p:cNvPr>
            <p:cNvSpPr/>
            <p:nvPr/>
          </p:nvSpPr>
          <p:spPr>
            <a:xfrm>
              <a:off x="1377259" y="5288459"/>
              <a:ext cx="84932" cy="39199"/>
            </a:xfrm>
            <a:custGeom>
              <a:avLst/>
              <a:gdLst>
                <a:gd name="connsiteX0" fmla="*/ 0 w 84932"/>
                <a:gd name="connsiteY0" fmla="*/ 0 h 39199"/>
                <a:gd name="connsiteX1" fmla="*/ 42466 w 84932"/>
                <a:gd name="connsiteY1" fmla="*/ 39200 h 39199"/>
                <a:gd name="connsiteX2" fmla="*/ 84932 w 84932"/>
                <a:gd name="connsiteY2" fmla="*/ 0 h 39199"/>
                <a:gd name="connsiteX3" fmla="*/ 0 w 84932"/>
                <a:gd name="connsiteY3" fmla="*/ 0 h 39199"/>
              </a:gdLst>
              <a:ahLst/>
              <a:cxnLst>
                <a:cxn ang="0">
                  <a:pos x="connsiteX0" y="connsiteY0"/>
                </a:cxn>
                <a:cxn ang="0">
                  <a:pos x="connsiteX1" y="connsiteY1"/>
                </a:cxn>
                <a:cxn ang="0">
                  <a:pos x="connsiteX2" y="connsiteY2"/>
                </a:cxn>
                <a:cxn ang="0">
                  <a:pos x="connsiteX3" y="connsiteY3"/>
                </a:cxn>
              </a:cxnLst>
              <a:rect l="l" t="t" r="r" b="b"/>
              <a:pathLst>
                <a:path w="84932" h="39199">
                  <a:moveTo>
                    <a:pt x="0" y="0"/>
                  </a:moveTo>
                  <a:cubicBezTo>
                    <a:pt x="1960" y="22213"/>
                    <a:pt x="20253" y="39200"/>
                    <a:pt x="42466" y="39200"/>
                  </a:cubicBezTo>
                  <a:cubicBezTo>
                    <a:pt x="64679" y="39200"/>
                    <a:pt x="82972" y="22213"/>
                    <a:pt x="84932" y="0"/>
                  </a:cubicBezTo>
                  <a:lnTo>
                    <a:pt x="0" y="0"/>
                  </a:ln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Freeform: Shape 157">
              <a:extLst>
                <a:ext uri="{FF2B5EF4-FFF2-40B4-BE49-F238E27FC236}">
                  <a16:creationId xmlns:a16="http://schemas.microsoft.com/office/drawing/2014/main" id="{D5B672BB-A4E0-4EA2-A4C9-58CFF92A4B9B}"/>
                </a:ext>
              </a:extLst>
            </p:cNvPr>
            <p:cNvSpPr/>
            <p:nvPr/>
          </p:nvSpPr>
          <p:spPr>
            <a:xfrm>
              <a:off x="1249861" y="4778865"/>
              <a:ext cx="339729" cy="352795"/>
            </a:xfrm>
            <a:custGeom>
              <a:avLst/>
              <a:gdLst>
                <a:gd name="connsiteX0" fmla="*/ 169865 w 339729"/>
                <a:gd name="connsiteY0" fmla="*/ 0 h 352795"/>
                <a:gd name="connsiteX1" fmla="*/ 169865 w 339729"/>
                <a:gd name="connsiteY1" fmla="*/ 0 h 352795"/>
                <a:gd name="connsiteX2" fmla="*/ 169865 w 339729"/>
                <a:gd name="connsiteY2" fmla="*/ 0 h 352795"/>
                <a:gd name="connsiteX3" fmla="*/ 0 w 339729"/>
                <a:gd name="connsiteY3" fmla="*/ 167905 h 352795"/>
                <a:gd name="connsiteX4" fmla="*/ 0 w 339729"/>
                <a:gd name="connsiteY4" fmla="*/ 173784 h 352795"/>
                <a:gd name="connsiteX5" fmla="*/ 11760 w 339729"/>
                <a:gd name="connsiteY5" fmla="*/ 232584 h 352795"/>
                <a:gd name="connsiteX6" fmla="*/ 41159 w 339729"/>
                <a:gd name="connsiteY6" fmla="*/ 280930 h 352795"/>
                <a:gd name="connsiteX7" fmla="*/ 81012 w 339729"/>
                <a:gd name="connsiteY7" fmla="*/ 345609 h 352795"/>
                <a:gd name="connsiteX8" fmla="*/ 92772 w 339729"/>
                <a:gd name="connsiteY8" fmla="*/ 352796 h 352795"/>
                <a:gd name="connsiteX9" fmla="*/ 246957 w 339729"/>
                <a:gd name="connsiteY9" fmla="*/ 352796 h 352795"/>
                <a:gd name="connsiteX10" fmla="*/ 258717 w 339729"/>
                <a:gd name="connsiteY10" fmla="*/ 345609 h 352795"/>
                <a:gd name="connsiteX11" fmla="*/ 298570 w 339729"/>
                <a:gd name="connsiteY11" fmla="*/ 280930 h 352795"/>
                <a:gd name="connsiteX12" fmla="*/ 327969 w 339729"/>
                <a:gd name="connsiteY12" fmla="*/ 232584 h 352795"/>
                <a:gd name="connsiteX13" fmla="*/ 339729 w 339729"/>
                <a:gd name="connsiteY13" fmla="*/ 173784 h 352795"/>
                <a:gd name="connsiteX14" fmla="*/ 339729 w 339729"/>
                <a:gd name="connsiteY14" fmla="*/ 167905 h 352795"/>
                <a:gd name="connsiteX15" fmla="*/ 169865 w 339729"/>
                <a:gd name="connsiteY15" fmla="*/ 0 h 352795"/>
                <a:gd name="connsiteX16" fmla="*/ 300530 w 339729"/>
                <a:gd name="connsiteY16" fmla="*/ 173131 h 352795"/>
                <a:gd name="connsiteX17" fmla="*/ 291383 w 339729"/>
                <a:gd name="connsiteY17" fmla="*/ 218864 h 352795"/>
                <a:gd name="connsiteX18" fmla="*/ 269170 w 339729"/>
                <a:gd name="connsiteY18" fmla="*/ 254797 h 352795"/>
                <a:gd name="connsiteX19" fmla="*/ 231277 w 339729"/>
                <a:gd name="connsiteY19" fmla="*/ 313596 h 352795"/>
                <a:gd name="connsiteX20" fmla="*/ 169865 w 339729"/>
                <a:gd name="connsiteY20" fmla="*/ 313596 h 352795"/>
                <a:gd name="connsiteX21" fmla="*/ 109105 w 339729"/>
                <a:gd name="connsiteY21" fmla="*/ 313596 h 352795"/>
                <a:gd name="connsiteX22" fmla="*/ 71212 w 339729"/>
                <a:gd name="connsiteY22" fmla="*/ 254797 h 352795"/>
                <a:gd name="connsiteX23" fmla="*/ 48999 w 339729"/>
                <a:gd name="connsiteY23" fmla="*/ 218864 h 352795"/>
                <a:gd name="connsiteX24" fmla="*/ 39853 w 339729"/>
                <a:gd name="connsiteY24" fmla="*/ 173131 h 352795"/>
                <a:gd name="connsiteX25" fmla="*/ 39853 w 339729"/>
                <a:gd name="connsiteY25" fmla="*/ 167905 h 352795"/>
                <a:gd name="connsiteX26" fmla="*/ 170518 w 339729"/>
                <a:gd name="connsiteY26" fmla="*/ 38546 h 352795"/>
                <a:gd name="connsiteX27" fmla="*/ 170518 w 339729"/>
                <a:gd name="connsiteY27" fmla="*/ 38546 h 352795"/>
                <a:gd name="connsiteX28" fmla="*/ 170518 w 339729"/>
                <a:gd name="connsiteY28" fmla="*/ 38546 h 352795"/>
                <a:gd name="connsiteX29" fmla="*/ 170518 w 339729"/>
                <a:gd name="connsiteY29" fmla="*/ 38546 h 352795"/>
                <a:gd name="connsiteX30" fmla="*/ 170518 w 339729"/>
                <a:gd name="connsiteY30" fmla="*/ 38546 h 352795"/>
                <a:gd name="connsiteX31" fmla="*/ 170518 w 339729"/>
                <a:gd name="connsiteY31" fmla="*/ 38546 h 352795"/>
                <a:gd name="connsiteX32" fmla="*/ 170518 w 339729"/>
                <a:gd name="connsiteY32" fmla="*/ 38546 h 352795"/>
                <a:gd name="connsiteX33" fmla="*/ 301183 w 339729"/>
                <a:gd name="connsiteY33" fmla="*/ 167905 h 352795"/>
                <a:gd name="connsiteX34" fmla="*/ 301183 w 339729"/>
                <a:gd name="connsiteY34" fmla="*/ 173131 h 35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9729" h="352795">
                  <a:moveTo>
                    <a:pt x="169865" y="0"/>
                  </a:moveTo>
                  <a:cubicBezTo>
                    <a:pt x="169865" y="0"/>
                    <a:pt x="169865" y="0"/>
                    <a:pt x="169865" y="0"/>
                  </a:cubicBezTo>
                  <a:cubicBezTo>
                    <a:pt x="169865" y="0"/>
                    <a:pt x="169865" y="0"/>
                    <a:pt x="169865" y="0"/>
                  </a:cubicBezTo>
                  <a:cubicBezTo>
                    <a:pt x="77092" y="653"/>
                    <a:pt x="1960" y="75132"/>
                    <a:pt x="0" y="167905"/>
                  </a:cubicBezTo>
                  <a:lnTo>
                    <a:pt x="0" y="173784"/>
                  </a:lnTo>
                  <a:cubicBezTo>
                    <a:pt x="653" y="194038"/>
                    <a:pt x="4573" y="213637"/>
                    <a:pt x="11760" y="232584"/>
                  </a:cubicBezTo>
                  <a:cubicBezTo>
                    <a:pt x="18946" y="250223"/>
                    <a:pt x="28746" y="266557"/>
                    <a:pt x="41159" y="280930"/>
                  </a:cubicBezTo>
                  <a:cubicBezTo>
                    <a:pt x="56839" y="297916"/>
                    <a:pt x="73826" y="331236"/>
                    <a:pt x="81012" y="345609"/>
                  </a:cubicBezTo>
                  <a:cubicBezTo>
                    <a:pt x="82972" y="350182"/>
                    <a:pt x="87546" y="352796"/>
                    <a:pt x="92772" y="352796"/>
                  </a:cubicBezTo>
                  <a:lnTo>
                    <a:pt x="246957" y="352796"/>
                  </a:lnTo>
                  <a:cubicBezTo>
                    <a:pt x="252183" y="352796"/>
                    <a:pt x="256757" y="350182"/>
                    <a:pt x="258717" y="345609"/>
                  </a:cubicBezTo>
                  <a:cubicBezTo>
                    <a:pt x="265903" y="331236"/>
                    <a:pt x="282890" y="297916"/>
                    <a:pt x="298570" y="280930"/>
                  </a:cubicBezTo>
                  <a:cubicBezTo>
                    <a:pt x="310983" y="266557"/>
                    <a:pt x="321436" y="250223"/>
                    <a:pt x="327969" y="232584"/>
                  </a:cubicBezTo>
                  <a:cubicBezTo>
                    <a:pt x="335156" y="213637"/>
                    <a:pt x="339076" y="194038"/>
                    <a:pt x="339729" y="173784"/>
                  </a:cubicBezTo>
                  <a:lnTo>
                    <a:pt x="339729" y="167905"/>
                  </a:lnTo>
                  <a:cubicBezTo>
                    <a:pt x="337769" y="75132"/>
                    <a:pt x="262637" y="653"/>
                    <a:pt x="169865" y="0"/>
                  </a:cubicBezTo>
                  <a:close/>
                  <a:moveTo>
                    <a:pt x="300530" y="173131"/>
                  </a:moveTo>
                  <a:cubicBezTo>
                    <a:pt x="299876" y="188811"/>
                    <a:pt x="296610" y="204491"/>
                    <a:pt x="291383" y="218864"/>
                  </a:cubicBezTo>
                  <a:cubicBezTo>
                    <a:pt x="286156" y="231930"/>
                    <a:pt x="278970" y="244344"/>
                    <a:pt x="269170" y="254797"/>
                  </a:cubicBezTo>
                  <a:cubicBezTo>
                    <a:pt x="254143" y="273090"/>
                    <a:pt x="241077" y="292690"/>
                    <a:pt x="231277" y="313596"/>
                  </a:cubicBezTo>
                  <a:lnTo>
                    <a:pt x="169865" y="313596"/>
                  </a:lnTo>
                  <a:lnTo>
                    <a:pt x="109105" y="313596"/>
                  </a:lnTo>
                  <a:cubicBezTo>
                    <a:pt x="98652" y="292690"/>
                    <a:pt x="85586" y="273090"/>
                    <a:pt x="71212" y="254797"/>
                  </a:cubicBezTo>
                  <a:cubicBezTo>
                    <a:pt x="62066" y="244344"/>
                    <a:pt x="54226" y="231930"/>
                    <a:pt x="48999" y="218864"/>
                  </a:cubicBezTo>
                  <a:cubicBezTo>
                    <a:pt x="43119" y="204491"/>
                    <a:pt x="40506" y="188811"/>
                    <a:pt x="39853" y="173131"/>
                  </a:cubicBezTo>
                  <a:lnTo>
                    <a:pt x="39853" y="167905"/>
                  </a:lnTo>
                  <a:cubicBezTo>
                    <a:pt x="41159" y="96692"/>
                    <a:pt x="99305" y="39200"/>
                    <a:pt x="170518" y="38546"/>
                  </a:cubicBezTo>
                  <a:lnTo>
                    <a:pt x="170518" y="38546"/>
                  </a:lnTo>
                  <a:lnTo>
                    <a:pt x="170518" y="38546"/>
                  </a:lnTo>
                  <a:cubicBezTo>
                    <a:pt x="170518" y="38546"/>
                    <a:pt x="170518" y="38546"/>
                    <a:pt x="170518" y="38546"/>
                  </a:cubicBezTo>
                  <a:cubicBezTo>
                    <a:pt x="170518" y="38546"/>
                    <a:pt x="170518" y="38546"/>
                    <a:pt x="170518" y="38546"/>
                  </a:cubicBezTo>
                  <a:lnTo>
                    <a:pt x="170518" y="38546"/>
                  </a:lnTo>
                  <a:lnTo>
                    <a:pt x="170518" y="38546"/>
                  </a:lnTo>
                  <a:cubicBezTo>
                    <a:pt x="241730" y="39200"/>
                    <a:pt x="299876" y="96039"/>
                    <a:pt x="301183" y="167905"/>
                  </a:cubicBezTo>
                  <a:lnTo>
                    <a:pt x="301183" y="173131"/>
                  </a:ln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59" name="Graphic 19" descr="Users">
            <a:extLst>
              <a:ext uri="{FF2B5EF4-FFF2-40B4-BE49-F238E27FC236}">
                <a16:creationId xmlns:a16="http://schemas.microsoft.com/office/drawing/2014/main" id="{0A34CCD7-70A0-46BE-A54F-23C0F1D85E9F}"/>
              </a:ext>
            </a:extLst>
          </p:cNvPr>
          <p:cNvGrpSpPr/>
          <p:nvPr/>
        </p:nvGrpSpPr>
        <p:grpSpPr>
          <a:xfrm>
            <a:off x="10879942" y="1296766"/>
            <a:ext cx="548792" cy="342342"/>
            <a:chOff x="10497876" y="2232555"/>
            <a:chExt cx="548792" cy="342342"/>
          </a:xfrm>
          <a:solidFill>
            <a:schemeClr val="bg1"/>
          </a:solidFill>
          <a:effectLst>
            <a:outerShdw blurRad="50800" dist="38100" dir="2700000" algn="tl" rotWithShape="0">
              <a:prstClr val="black">
                <a:alpha val="40000"/>
              </a:prstClr>
            </a:outerShdw>
          </a:effectLst>
        </p:grpSpPr>
        <p:sp>
          <p:nvSpPr>
            <p:cNvPr id="160" name="Freeform: Shape 159">
              <a:extLst>
                <a:ext uri="{FF2B5EF4-FFF2-40B4-BE49-F238E27FC236}">
                  <a16:creationId xmlns:a16="http://schemas.microsoft.com/office/drawing/2014/main" id="{3FF1B6AE-8EE6-4B6A-B818-3AD9BA9CD1B4}"/>
                </a:ext>
              </a:extLst>
            </p:cNvPr>
            <p:cNvSpPr/>
            <p:nvPr/>
          </p:nvSpPr>
          <p:spPr>
            <a:xfrm>
              <a:off x="10556675" y="2232555"/>
              <a:ext cx="117598" cy="117598"/>
            </a:xfrm>
            <a:custGeom>
              <a:avLst/>
              <a:gdLst>
                <a:gd name="connsiteX0" fmla="*/ 117599 w 117598"/>
                <a:gd name="connsiteY0" fmla="*/ 58799 h 117598"/>
                <a:gd name="connsiteX1" fmla="*/ 58799 w 117598"/>
                <a:gd name="connsiteY1" fmla="*/ 117598 h 117598"/>
                <a:gd name="connsiteX2" fmla="*/ 0 w 117598"/>
                <a:gd name="connsiteY2" fmla="*/ 58799 h 117598"/>
                <a:gd name="connsiteX3" fmla="*/ 58799 w 117598"/>
                <a:gd name="connsiteY3" fmla="*/ 0 h 117598"/>
                <a:gd name="connsiteX4" fmla="*/ 117599 w 117598"/>
                <a:gd name="connsiteY4" fmla="*/ 58799 h 11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98" h="117598">
                  <a:moveTo>
                    <a:pt x="117599" y="58799"/>
                  </a:moveTo>
                  <a:cubicBezTo>
                    <a:pt x="117599" y="91273"/>
                    <a:pt x="91273" y="117598"/>
                    <a:pt x="58799" y="117598"/>
                  </a:cubicBezTo>
                  <a:cubicBezTo>
                    <a:pt x="26325" y="117598"/>
                    <a:pt x="0" y="91273"/>
                    <a:pt x="0" y="58799"/>
                  </a:cubicBezTo>
                  <a:cubicBezTo>
                    <a:pt x="0" y="26325"/>
                    <a:pt x="26325" y="0"/>
                    <a:pt x="58799" y="0"/>
                  </a:cubicBezTo>
                  <a:cubicBezTo>
                    <a:pt x="91273" y="0"/>
                    <a:pt x="117599" y="26325"/>
                    <a:pt x="117599" y="58799"/>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1" name="Freeform: Shape 160">
              <a:extLst>
                <a:ext uri="{FF2B5EF4-FFF2-40B4-BE49-F238E27FC236}">
                  <a16:creationId xmlns:a16="http://schemas.microsoft.com/office/drawing/2014/main" id="{8E555835-CCCC-44AA-A916-44F747A371C4}"/>
                </a:ext>
              </a:extLst>
            </p:cNvPr>
            <p:cNvSpPr/>
            <p:nvPr/>
          </p:nvSpPr>
          <p:spPr>
            <a:xfrm>
              <a:off x="10870271" y="2232555"/>
              <a:ext cx="117598" cy="117598"/>
            </a:xfrm>
            <a:custGeom>
              <a:avLst/>
              <a:gdLst>
                <a:gd name="connsiteX0" fmla="*/ 117599 w 117598"/>
                <a:gd name="connsiteY0" fmla="*/ 58799 h 117598"/>
                <a:gd name="connsiteX1" fmla="*/ 58799 w 117598"/>
                <a:gd name="connsiteY1" fmla="*/ 117598 h 117598"/>
                <a:gd name="connsiteX2" fmla="*/ 0 w 117598"/>
                <a:gd name="connsiteY2" fmla="*/ 58799 h 117598"/>
                <a:gd name="connsiteX3" fmla="*/ 58799 w 117598"/>
                <a:gd name="connsiteY3" fmla="*/ 0 h 117598"/>
                <a:gd name="connsiteX4" fmla="*/ 117599 w 117598"/>
                <a:gd name="connsiteY4" fmla="*/ 58799 h 11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98" h="117598">
                  <a:moveTo>
                    <a:pt x="117599" y="58799"/>
                  </a:moveTo>
                  <a:cubicBezTo>
                    <a:pt x="117599" y="91273"/>
                    <a:pt x="91273" y="117598"/>
                    <a:pt x="58799" y="117598"/>
                  </a:cubicBezTo>
                  <a:cubicBezTo>
                    <a:pt x="26325" y="117598"/>
                    <a:pt x="0" y="91273"/>
                    <a:pt x="0" y="58799"/>
                  </a:cubicBezTo>
                  <a:cubicBezTo>
                    <a:pt x="0" y="26325"/>
                    <a:pt x="26325" y="0"/>
                    <a:pt x="58799" y="0"/>
                  </a:cubicBezTo>
                  <a:cubicBezTo>
                    <a:pt x="91273" y="0"/>
                    <a:pt x="117599" y="26325"/>
                    <a:pt x="117599" y="58799"/>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2" name="Freeform: Shape 161">
              <a:extLst>
                <a:ext uri="{FF2B5EF4-FFF2-40B4-BE49-F238E27FC236}">
                  <a16:creationId xmlns:a16="http://schemas.microsoft.com/office/drawing/2014/main" id="{F3E6A7F1-0E5F-4B0D-82E3-A0983B416879}"/>
                </a:ext>
              </a:extLst>
            </p:cNvPr>
            <p:cNvSpPr/>
            <p:nvPr/>
          </p:nvSpPr>
          <p:spPr>
            <a:xfrm>
              <a:off x="10654674" y="2457299"/>
              <a:ext cx="235197" cy="117598"/>
            </a:xfrm>
            <a:custGeom>
              <a:avLst/>
              <a:gdLst>
                <a:gd name="connsiteX0" fmla="*/ 235197 w 235197"/>
                <a:gd name="connsiteY0" fmla="*/ 117598 h 117598"/>
                <a:gd name="connsiteX1" fmla="*/ 235197 w 235197"/>
                <a:gd name="connsiteY1" fmla="*/ 58799 h 117598"/>
                <a:gd name="connsiteX2" fmla="*/ 223437 w 235197"/>
                <a:gd name="connsiteY2" fmla="*/ 35280 h 117598"/>
                <a:gd name="connsiteX3" fmla="*/ 165945 w 235197"/>
                <a:gd name="connsiteY3" fmla="*/ 7840 h 117598"/>
                <a:gd name="connsiteX4" fmla="*/ 117599 w 235197"/>
                <a:gd name="connsiteY4" fmla="*/ 0 h 117598"/>
                <a:gd name="connsiteX5" fmla="*/ 69252 w 235197"/>
                <a:gd name="connsiteY5" fmla="*/ 7840 h 117598"/>
                <a:gd name="connsiteX6" fmla="*/ 11760 w 235197"/>
                <a:gd name="connsiteY6" fmla="*/ 35280 h 117598"/>
                <a:gd name="connsiteX7" fmla="*/ 0 w 235197"/>
                <a:gd name="connsiteY7" fmla="*/ 58799 h 117598"/>
                <a:gd name="connsiteX8" fmla="*/ 0 w 235197"/>
                <a:gd name="connsiteY8" fmla="*/ 117598 h 117598"/>
                <a:gd name="connsiteX9" fmla="*/ 235197 w 235197"/>
                <a:gd name="connsiteY9" fmla="*/ 117598 h 1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197" h="117598">
                  <a:moveTo>
                    <a:pt x="235197" y="117598"/>
                  </a:moveTo>
                  <a:lnTo>
                    <a:pt x="235197" y="58799"/>
                  </a:lnTo>
                  <a:cubicBezTo>
                    <a:pt x="235197" y="49653"/>
                    <a:pt x="231277" y="40506"/>
                    <a:pt x="223437" y="35280"/>
                  </a:cubicBezTo>
                  <a:cubicBezTo>
                    <a:pt x="207757" y="22213"/>
                    <a:pt x="186851" y="13067"/>
                    <a:pt x="165945" y="7840"/>
                  </a:cubicBezTo>
                  <a:cubicBezTo>
                    <a:pt x="151571" y="3920"/>
                    <a:pt x="134585" y="0"/>
                    <a:pt x="117599" y="0"/>
                  </a:cubicBezTo>
                  <a:cubicBezTo>
                    <a:pt x="101919" y="0"/>
                    <a:pt x="84932" y="2613"/>
                    <a:pt x="69252" y="7840"/>
                  </a:cubicBezTo>
                  <a:cubicBezTo>
                    <a:pt x="48346" y="13067"/>
                    <a:pt x="28746" y="23520"/>
                    <a:pt x="11760" y="35280"/>
                  </a:cubicBezTo>
                  <a:cubicBezTo>
                    <a:pt x="3920" y="41813"/>
                    <a:pt x="0" y="49653"/>
                    <a:pt x="0" y="58799"/>
                  </a:cubicBezTo>
                  <a:lnTo>
                    <a:pt x="0" y="117598"/>
                  </a:lnTo>
                  <a:lnTo>
                    <a:pt x="235197" y="117598"/>
                  </a:ln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3" name="Freeform: Shape 162">
              <a:extLst>
                <a:ext uri="{FF2B5EF4-FFF2-40B4-BE49-F238E27FC236}">
                  <a16:creationId xmlns:a16="http://schemas.microsoft.com/office/drawing/2014/main" id="{87A4A0E2-6A99-42C2-84B7-BDC7E0C558E0}"/>
                </a:ext>
              </a:extLst>
            </p:cNvPr>
            <p:cNvSpPr/>
            <p:nvPr/>
          </p:nvSpPr>
          <p:spPr>
            <a:xfrm>
              <a:off x="10713473" y="2324021"/>
              <a:ext cx="117598" cy="117598"/>
            </a:xfrm>
            <a:custGeom>
              <a:avLst/>
              <a:gdLst>
                <a:gd name="connsiteX0" fmla="*/ 117599 w 117598"/>
                <a:gd name="connsiteY0" fmla="*/ 58799 h 117598"/>
                <a:gd name="connsiteX1" fmla="*/ 58799 w 117598"/>
                <a:gd name="connsiteY1" fmla="*/ 117598 h 117598"/>
                <a:gd name="connsiteX2" fmla="*/ 0 w 117598"/>
                <a:gd name="connsiteY2" fmla="*/ 58799 h 117598"/>
                <a:gd name="connsiteX3" fmla="*/ 58799 w 117598"/>
                <a:gd name="connsiteY3" fmla="*/ 0 h 117598"/>
                <a:gd name="connsiteX4" fmla="*/ 117599 w 117598"/>
                <a:gd name="connsiteY4" fmla="*/ 58799 h 117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98" h="117598">
                  <a:moveTo>
                    <a:pt x="117599" y="58799"/>
                  </a:moveTo>
                  <a:cubicBezTo>
                    <a:pt x="117599" y="91273"/>
                    <a:pt x="91273" y="117598"/>
                    <a:pt x="58799" y="117598"/>
                  </a:cubicBezTo>
                  <a:cubicBezTo>
                    <a:pt x="26325" y="117598"/>
                    <a:pt x="0" y="91273"/>
                    <a:pt x="0" y="58799"/>
                  </a:cubicBezTo>
                  <a:cubicBezTo>
                    <a:pt x="0" y="26325"/>
                    <a:pt x="26325" y="0"/>
                    <a:pt x="58799" y="0"/>
                  </a:cubicBezTo>
                  <a:cubicBezTo>
                    <a:pt x="91273" y="0"/>
                    <a:pt x="117599" y="26325"/>
                    <a:pt x="117599" y="58799"/>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4" name="Freeform: Shape 163">
              <a:extLst>
                <a:ext uri="{FF2B5EF4-FFF2-40B4-BE49-F238E27FC236}">
                  <a16:creationId xmlns:a16="http://schemas.microsoft.com/office/drawing/2014/main" id="{DA3162D5-0734-43C3-BEA1-DDF91438494E}"/>
                </a:ext>
              </a:extLst>
            </p:cNvPr>
            <p:cNvSpPr/>
            <p:nvPr/>
          </p:nvSpPr>
          <p:spPr>
            <a:xfrm>
              <a:off x="10833685" y="2365834"/>
              <a:ext cx="212983" cy="117598"/>
            </a:xfrm>
            <a:custGeom>
              <a:avLst/>
              <a:gdLst>
                <a:gd name="connsiteX0" fmla="*/ 201224 w 212983"/>
                <a:gd name="connsiteY0" fmla="*/ 35280 h 117598"/>
                <a:gd name="connsiteX1" fmla="*/ 143732 w 212983"/>
                <a:gd name="connsiteY1" fmla="*/ 7840 h 117598"/>
                <a:gd name="connsiteX2" fmla="*/ 95385 w 212983"/>
                <a:gd name="connsiteY2" fmla="*/ 0 h 117598"/>
                <a:gd name="connsiteX3" fmla="*/ 47039 w 212983"/>
                <a:gd name="connsiteY3" fmla="*/ 7840 h 117598"/>
                <a:gd name="connsiteX4" fmla="*/ 23520 w 212983"/>
                <a:gd name="connsiteY4" fmla="*/ 16986 h 117598"/>
                <a:gd name="connsiteX5" fmla="*/ 23520 w 212983"/>
                <a:gd name="connsiteY5" fmla="*/ 18293 h 117598"/>
                <a:gd name="connsiteX6" fmla="*/ 0 w 212983"/>
                <a:gd name="connsiteY6" fmla="*/ 75786 h 117598"/>
                <a:gd name="connsiteX7" fmla="*/ 60106 w 212983"/>
                <a:gd name="connsiteY7" fmla="*/ 105839 h 117598"/>
                <a:gd name="connsiteX8" fmla="*/ 70559 w 212983"/>
                <a:gd name="connsiteY8" fmla="*/ 117599 h 117598"/>
                <a:gd name="connsiteX9" fmla="*/ 212984 w 212983"/>
                <a:gd name="connsiteY9" fmla="*/ 117599 h 117598"/>
                <a:gd name="connsiteX10" fmla="*/ 212984 w 212983"/>
                <a:gd name="connsiteY10" fmla="*/ 58799 h 117598"/>
                <a:gd name="connsiteX11" fmla="*/ 201224 w 212983"/>
                <a:gd name="connsiteY11" fmla="*/ 35280 h 1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983" h="117598">
                  <a:moveTo>
                    <a:pt x="201224" y="35280"/>
                  </a:moveTo>
                  <a:cubicBezTo>
                    <a:pt x="185544" y="22213"/>
                    <a:pt x="164638" y="13067"/>
                    <a:pt x="143732" y="7840"/>
                  </a:cubicBezTo>
                  <a:cubicBezTo>
                    <a:pt x="129358" y="3920"/>
                    <a:pt x="112372" y="0"/>
                    <a:pt x="95385" y="0"/>
                  </a:cubicBezTo>
                  <a:cubicBezTo>
                    <a:pt x="79706" y="0"/>
                    <a:pt x="62719" y="2613"/>
                    <a:pt x="47039" y="7840"/>
                  </a:cubicBezTo>
                  <a:cubicBezTo>
                    <a:pt x="39200" y="10453"/>
                    <a:pt x="31360" y="13067"/>
                    <a:pt x="23520" y="16986"/>
                  </a:cubicBezTo>
                  <a:lnTo>
                    <a:pt x="23520" y="18293"/>
                  </a:lnTo>
                  <a:cubicBezTo>
                    <a:pt x="23520" y="40506"/>
                    <a:pt x="14373" y="61413"/>
                    <a:pt x="0" y="75786"/>
                  </a:cubicBezTo>
                  <a:cubicBezTo>
                    <a:pt x="24826" y="83626"/>
                    <a:pt x="44426" y="94079"/>
                    <a:pt x="60106" y="105839"/>
                  </a:cubicBezTo>
                  <a:cubicBezTo>
                    <a:pt x="64026" y="109759"/>
                    <a:pt x="67946" y="112372"/>
                    <a:pt x="70559" y="117599"/>
                  </a:cubicBezTo>
                  <a:lnTo>
                    <a:pt x="212984" y="117599"/>
                  </a:lnTo>
                  <a:lnTo>
                    <a:pt x="212984" y="58799"/>
                  </a:lnTo>
                  <a:cubicBezTo>
                    <a:pt x="212984" y="49653"/>
                    <a:pt x="209064" y="40506"/>
                    <a:pt x="201224" y="35280"/>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5" name="Freeform: Shape 164">
              <a:extLst>
                <a:ext uri="{FF2B5EF4-FFF2-40B4-BE49-F238E27FC236}">
                  <a16:creationId xmlns:a16="http://schemas.microsoft.com/office/drawing/2014/main" id="{5A7E0C07-C343-498D-A505-A077502E5E71}"/>
                </a:ext>
              </a:extLst>
            </p:cNvPr>
            <p:cNvSpPr/>
            <p:nvPr/>
          </p:nvSpPr>
          <p:spPr>
            <a:xfrm>
              <a:off x="10497876" y="2365834"/>
              <a:ext cx="212983" cy="117598"/>
            </a:xfrm>
            <a:custGeom>
              <a:avLst/>
              <a:gdLst>
                <a:gd name="connsiteX0" fmla="*/ 152878 w 212983"/>
                <a:gd name="connsiteY0" fmla="*/ 105839 h 117598"/>
                <a:gd name="connsiteX1" fmla="*/ 152878 w 212983"/>
                <a:gd name="connsiteY1" fmla="*/ 105839 h 117598"/>
                <a:gd name="connsiteX2" fmla="*/ 212984 w 212983"/>
                <a:gd name="connsiteY2" fmla="*/ 75786 h 117598"/>
                <a:gd name="connsiteX3" fmla="*/ 189464 w 212983"/>
                <a:gd name="connsiteY3" fmla="*/ 18293 h 117598"/>
                <a:gd name="connsiteX4" fmla="*/ 189464 w 212983"/>
                <a:gd name="connsiteY4" fmla="*/ 15680 h 117598"/>
                <a:gd name="connsiteX5" fmla="*/ 165945 w 212983"/>
                <a:gd name="connsiteY5" fmla="*/ 7840 h 117598"/>
                <a:gd name="connsiteX6" fmla="*/ 117599 w 212983"/>
                <a:gd name="connsiteY6" fmla="*/ 0 h 117598"/>
                <a:gd name="connsiteX7" fmla="*/ 69252 w 212983"/>
                <a:gd name="connsiteY7" fmla="*/ 7840 h 117598"/>
                <a:gd name="connsiteX8" fmla="*/ 11760 w 212983"/>
                <a:gd name="connsiteY8" fmla="*/ 35280 h 117598"/>
                <a:gd name="connsiteX9" fmla="*/ 0 w 212983"/>
                <a:gd name="connsiteY9" fmla="*/ 58799 h 117598"/>
                <a:gd name="connsiteX10" fmla="*/ 0 w 212983"/>
                <a:gd name="connsiteY10" fmla="*/ 117599 h 117598"/>
                <a:gd name="connsiteX11" fmla="*/ 141118 w 212983"/>
                <a:gd name="connsiteY11" fmla="*/ 117599 h 117598"/>
                <a:gd name="connsiteX12" fmla="*/ 152878 w 212983"/>
                <a:gd name="connsiteY12" fmla="*/ 105839 h 11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983" h="117598">
                  <a:moveTo>
                    <a:pt x="152878" y="105839"/>
                  </a:moveTo>
                  <a:lnTo>
                    <a:pt x="152878" y="105839"/>
                  </a:lnTo>
                  <a:cubicBezTo>
                    <a:pt x="171171" y="92772"/>
                    <a:pt x="192078" y="82319"/>
                    <a:pt x="212984" y="75786"/>
                  </a:cubicBezTo>
                  <a:cubicBezTo>
                    <a:pt x="198611" y="60106"/>
                    <a:pt x="189464" y="40506"/>
                    <a:pt x="189464" y="18293"/>
                  </a:cubicBezTo>
                  <a:cubicBezTo>
                    <a:pt x="189464" y="16986"/>
                    <a:pt x="189464" y="16986"/>
                    <a:pt x="189464" y="15680"/>
                  </a:cubicBezTo>
                  <a:cubicBezTo>
                    <a:pt x="181624" y="13067"/>
                    <a:pt x="173784" y="9147"/>
                    <a:pt x="165945" y="7840"/>
                  </a:cubicBezTo>
                  <a:cubicBezTo>
                    <a:pt x="151571" y="3920"/>
                    <a:pt x="134585" y="0"/>
                    <a:pt x="117599" y="0"/>
                  </a:cubicBezTo>
                  <a:cubicBezTo>
                    <a:pt x="101919" y="0"/>
                    <a:pt x="84932" y="2613"/>
                    <a:pt x="69252" y="7840"/>
                  </a:cubicBezTo>
                  <a:cubicBezTo>
                    <a:pt x="48346" y="14373"/>
                    <a:pt x="28746" y="23520"/>
                    <a:pt x="11760" y="35280"/>
                  </a:cubicBezTo>
                  <a:cubicBezTo>
                    <a:pt x="3920" y="40506"/>
                    <a:pt x="0" y="49653"/>
                    <a:pt x="0" y="58799"/>
                  </a:cubicBezTo>
                  <a:lnTo>
                    <a:pt x="0" y="117599"/>
                  </a:lnTo>
                  <a:lnTo>
                    <a:pt x="141118" y="117599"/>
                  </a:lnTo>
                  <a:cubicBezTo>
                    <a:pt x="145038" y="112372"/>
                    <a:pt x="147651" y="109759"/>
                    <a:pt x="152878" y="105839"/>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66" name="TextBox 44">
            <a:extLst>
              <a:ext uri="{FF2B5EF4-FFF2-40B4-BE49-F238E27FC236}">
                <a16:creationId xmlns:a16="http://schemas.microsoft.com/office/drawing/2014/main" id="{93275BDA-BEE0-4450-8381-C5F942D315F5}"/>
              </a:ext>
            </a:extLst>
          </p:cNvPr>
          <p:cNvSpPr txBox="1"/>
          <p:nvPr/>
        </p:nvSpPr>
        <p:spPr>
          <a:xfrm>
            <a:off x="1601620" y="827185"/>
            <a:ext cx="2317847" cy="121571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noProof="1">
                <a:solidFill>
                  <a:srgbClr val="746457"/>
                </a:solidFill>
              </a:rPr>
              <a:t>Infrastructure</a:t>
            </a:r>
          </a:p>
          <a:p>
            <a:pPr algn="just"/>
            <a:r>
              <a:rPr lang="en-US" sz="1100" noProof="1"/>
              <a:t>-State-of-the-art infrastructure and facilities</a:t>
            </a:r>
          </a:p>
          <a:p>
            <a:pPr algn="just"/>
            <a:r>
              <a:rPr lang="en-US" sz="1100" noProof="1"/>
              <a:t>-Extensive network of d</a:t>
            </a:r>
            <a:r>
              <a:rPr lang="en-GB" sz="1100" noProof="1"/>
              <a:t>ouble taxation avoidance agreements and Investment Promotion and Protection agreements</a:t>
            </a:r>
            <a:r>
              <a:rPr lang="en-US" sz="1100" noProof="1">
                <a:solidFill>
                  <a:srgbClr val="746457"/>
                </a:solidFill>
              </a:rPr>
              <a:t> </a:t>
            </a:r>
            <a:endParaRPr lang="en-US" noProof="1">
              <a:solidFill>
                <a:srgbClr val="746457"/>
              </a:solidFill>
            </a:endParaRPr>
          </a:p>
        </p:txBody>
      </p:sp>
      <p:sp>
        <p:nvSpPr>
          <p:cNvPr id="167" name="TextBox 46">
            <a:extLst>
              <a:ext uri="{FF2B5EF4-FFF2-40B4-BE49-F238E27FC236}">
                <a16:creationId xmlns:a16="http://schemas.microsoft.com/office/drawing/2014/main" id="{6C075DAD-62E5-48DF-A3B0-7D77838C8574}"/>
              </a:ext>
            </a:extLst>
          </p:cNvPr>
          <p:cNvSpPr txBox="1"/>
          <p:nvPr/>
        </p:nvSpPr>
        <p:spPr>
          <a:xfrm>
            <a:off x="2037347" y="3232405"/>
            <a:ext cx="1914173"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2400" b="1" noProof="1"/>
          </a:p>
        </p:txBody>
      </p:sp>
      <p:sp>
        <p:nvSpPr>
          <p:cNvPr id="168" name="TextBox 49">
            <a:extLst>
              <a:ext uri="{FF2B5EF4-FFF2-40B4-BE49-F238E27FC236}">
                <a16:creationId xmlns:a16="http://schemas.microsoft.com/office/drawing/2014/main" id="{F3FD05AE-2C44-4C36-985C-98EA407E2BED}"/>
              </a:ext>
            </a:extLst>
          </p:cNvPr>
          <p:cNvSpPr txBox="1"/>
          <p:nvPr/>
        </p:nvSpPr>
        <p:spPr>
          <a:xfrm>
            <a:off x="8305892" y="955455"/>
            <a:ext cx="2174471" cy="1061829"/>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solidFill>
                  <a:srgbClr val="746457"/>
                </a:solidFill>
              </a:rPr>
              <a:t>Trained Manpower</a:t>
            </a:r>
          </a:p>
          <a:p>
            <a:r>
              <a:rPr lang="en-US" sz="1200" noProof="1"/>
              <a:t>- </a:t>
            </a:r>
            <a:r>
              <a:rPr lang="en-US" sz="1100" noProof="1"/>
              <a:t>Highest literacy Rate in Africa</a:t>
            </a:r>
          </a:p>
          <a:p>
            <a:r>
              <a:rPr lang="en-US" sz="1100" noProof="1"/>
              <a:t>- Qualified and trained scientists</a:t>
            </a:r>
          </a:p>
          <a:p>
            <a:r>
              <a:rPr lang="en-GB" sz="1100" noProof="1"/>
              <a:t>- Educated, multilingual, disciplined and sophisticated workforce</a:t>
            </a:r>
            <a:endParaRPr lang="en-US" sz="1600" b="1" noProof="1"/>
          </a:p>
        </p:txBody>
      </p:sp>
      <p:sp>
        <p:nvSpPr>
          <p:cNvPr id="169" name="TextBox 43">
            <a:extLst>
              <a:ext uri="{FF2B5EF4-FFF2-40B4-BE49-F238E27FC236}">
                <a16:creationId xmlns:a16="http://schemas.microsoft.com/office/drawing/2014/main" id="{8DDA76A0-4F9D-461C-91EF-197C6BC188AC}"/>
              </a:ext>
            </a:extLst>
          </p:cNvPr>
          <p:cNvSpPr txBox="1"/>
          <p:nvPr/>
        </p:nvSpPr>
        <p:spPr>
          <a:xfrm>
            <a:off x="1616436" y="3228018"/>
            <a:ext cx="2451938" cy="2015936"/>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noProof="1">
                <a:solidFill>
                  <a:srgbClr val="746457"/>
                </a:solidFill>
              </a:rPr>
              <a:t>Attractive Incentives</a:t>
            </a:r>
          </a:p>
          <a:p>
            <a:pPr marL="0" marR="0" algn="just">
              <a:spcBef>
                <a:spcPts val="0"/>
              </a:spcBef>
              <a:spcAft>
                <a:spcPts val="0"/>
              </a:spcAft>
            </a:pPr>
            <a:r>
              <a:rPr lang="en-US" sz="1200" dirty="0">
                <a:latin typeface="+mj-lt"/>
                <a:ea typeface="Times New Roman" panose="02020603050405020304" pitchFamily="18" charset="0"/>
              </a:rPr>
              <a:t>- </a:t>
            </a:r>
            <a:r>
              <a:rPr lang="en-GB" sz="1100" dirty="0">
                <a:ea typeface="Times New Roman" panose="02020603050405020304" pitchFamily="18" charset="0"/>
              </a:rPr>
              <a:t>Accelerated depreciation of 50% in respect of capital expenditure incurred on R&amp;D</a:t>
            </a:r>
          </a:p>
          <a:p>
            <a:pPr marL="0" marR="0" algn="just">
              <a:spcBef>
                <a:spcPts val="0"/>
              </a:spcBef>
              <a:spcAft>
                <a:spcPts val="0"/>
              </a:spcAft>
            </a:pPr>
            <a:r>
              <a:rPr lang="en-GB" sz="1100" dirty="0">
                <a:ea typeface="Times New Roman" panose="02020603050405020304" pitchFamily="18" charset="0"/>
              </a:rPr>
              <a:t>- A double deduction in respect of qualifying expenditure on R&amp;D directly related to the entity’s trade or business and provided the R&amp;D is carried out in Mauritius.</a:t>
            </a:r>
          </a:p>
          <a:p>
            <a:pPr algn="r"/>
            <a:endParaRPr lang="en-US" b="1" noProof="1"/>
          </a:p>
        </p:txBody>
      </p:sp>
      <p:grpSp>
        <p:nvGrpSpPr>
          <p:cNvPr id="170" name="Graphic 21" descr="Lightbulb">
            <a:extLst>
              <a:ext uri="{FF2B5EF4-FFF2-40B4-BE49-F238E27FC236}">
                <a16:creationId xmlns:a16="http://schemas.microsoft.com/office/drawing/2014/main" id="{1C330339-06FF-434D-9C34-FB62F13DC90C}"/>
              </a:ext>
            </a:extLst>
          </p:cNvPr>
          <p:cNvGrpSpPr/>
          <p:nvPr/>
        </p:nvGrpSpPr>
        <p:grpSpPr>
          <a:xfrm>
            <a:off x="11000198" y="3888625"/>
            <a:ext cx="339729" cy="548793"/>
            <a:chOff x="1249861" y="4778865"/>
            <a:chExt cx="339729" cy="548793"/>
          </a:xfrm>
          <a:solidFill>
            <a:schemeClr val="bg1"/>
          </a:solidFill>
          <a:effectLst>
            <a:outerShdw blurRad="50800" dist="38100" dir="2700000" algn="tl" rotWithShape="0">
              <a:prstClr val="black">
                <a:alpha val="40000"/>
              </a:prstClr>
            </a:outerShdw>
          </a:effectLst>
        </p:grpSpPr>
        <p:sp>
          <p:nvSpPr>
            <p:cNvPr id="171" name="Freeform: Shape 170">
              <a:extLst>
                <a:ext uri="{FF2B5EF4-FFF2-40B4-BE49-F238E27FC236}">
                  <a16:creationId xmlns:a16="http://schemas.microsoft.com/office/drawing/2014/main" id="{C7D5F294-0048-49D1-94E4-DF00D070D086}"/>
                </a:ext>
              </a:extLst>
            </p:cNvPr>
            <p:cNvSpPr/>
            <p:nvPr/>
          </p:nvSpPr>
          <p:spPr>
            <a:xfrm>
              <a:off x="1334793" y="5157794"/>
              <a:ext cx="169864" cy="39199"/>
            </a:xfrm>
            <a:custGeom>
              <a:avLst/>
              <a:gdLst>
                <a:gd name="connsiteX0" fmla="*/ 19600 w 169864"/>
                <a:gd name="connsiteY0" fmla="*/ 0 h 39199"/>
                <a:gd name="connsiteX1" fmla="*/ 150265 w 169864"/>
                <a:gd name="connsiteY1" fmla="*/ 0 h 39199"/>
                <a:gd name="connsiteX2" fmla="*/ 169865 w 169864"/>
                <a:gd name="connsiteY2" fmla="*/ 19600 h 39199"/>
                <a:gd name="connsiteX3" fmla="*/ 150265 w 169864"/>
                <a:gd name="connsiteY3" fmla="*/ 39200 h 39199"/>
                <a:gd name="connsiteX4" fmla="*/ 19600 w 169864"/>
                <a:gd name="connsiteY4" fmla="*/ 39200 h 39199"/>
                <a:gd name="connsiteX5" fmla="*/ 0 w 169864"/>
                <a:gd name="connsiteY5" fmla="*/ 19600 h 39199"/>
                <a:gd name="connsiteX6" fmla="*/ 19600 w 169864"/>
                <a:gd name="connsiteY6" fmla="*/ 0 h 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64" h="39199">
                  <a:moveTo>
                    <a:pt x="19600" y="0"/>
                  </a:moveTo>
                  <a:lnTo>
                    <a:pt x="150265" y="0"/>
                  </a:lnTo>
                  <a:cubicBezTo>
                    <a:pt x="161371" y="0"/>
                    <a:pt x="169865" y="8493"/>
                    <a:pt x="169865" y="19600"/>
                  </a:cubicBezTo>
                  <a:cubicBezTo>
                    <a:pt x="169865" y="30706"/>
                    <a:pt x="161371" y="39200"/>
                    <a:pt x="150265" y="39200"/>
                  </a:cubicBezTo>
                  <a:lnTo>
                    <a:pt x="19600" y="39200"/>
                  </a:lnTo>
                  <a:cubicBezTo>
                    <a:pt x="8493" y="39200"/>
                    <a:pt x="0" y="30706"/>
                    <a:pt x="0" y="19600"/>
                  </a:cubicBezTo>
                  <a:cubicBezTo>
                    <a:pt x="0" y="8493"/>
                    <a:pt x="8493" y="0"/>
                    <a:pt x="19600" y="0"/>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2" name="Freeform: Shape 171">
              <a:extLst>
                <a:ext uri="{FF2B5EF4-FFF2-40B4-BE49-F238E27FC236}">
                  <a16:creationId xmlns:a16="http://schemas.microsoft.com/office/drawing/2014/main" id="{05F9B027-BF54-458C-B610-52EB4DB76135}"/>
                </a:ext>
              </a:extLst>
            </p:cNvPr>
            <p:cNvSpPr/>
            <p:nvPr/>
          </p:nvSpPr>
          <p:spPr>
            <a:xfrm>
              <a:off x="1334793" y="5223126"/>
              <a:ext cx="169864" cy="39199"/>
            </a:xfrm>
            <a:custGeom>
              <a:avLst/>
              <a:gdLst>
                <a:gd name="connsiteX0" fmla="*/ 19600 w 169864"/>
                <a:gd name="connsiteY0" fmla="*/ 0 h 39199"/>
                <a:gd name="connsiteX1" fmla="*/ 150265 w 169864"/>
                <a:gd name="connsiteY1" fmla="*/ 0 h 39199"/>
                <a:gd name="connsiteX2" fmla="*/ 169865 w 169864"/>
                <a:gd name="connsiteY2" fmla="*/ 19600 h 39199"/>
                <a:gd name="connsiteX3" fmla="*/ 150265 w 169864"/>
                <a:gd name="connsiteY3" fmla="*/ 39200 h 39199"/>
                <a:gd name="connsiteX4" fmla="*/ 19600 w 169864"/>
                <a:gd name="connsiteY4" fmla="*/ 39200 h 39199"/>
                <a:gd name="connsiteX5" fmla="*/ 0 w 169864"/>
                <a:gd name="connsiteY5" fmla="*/ 19600 h 39199"/>
                <a:gd name="connsiteX6" fmla="*/ 19600 w 169864"/>
                <a:gd name="connsiteY6" fmla="*/ 0 h 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64" h="39199">
                  <a:moveTo>
                    <a:pt x="19600" y="0"/>
                  </a:moveTo>
                  <a:lnTo>
                    <a:pt x="150265" y="0"/>
                  </a:lnTo>
                  <a:cubicBezTo>
                    <a:pt x="161371" y="0"/>
                    <a:pt x="169865" y="8493"/>
                    <a:pt x="169865" y="19600"/>
                  </a:cubicBezTo>
                  <a:cubicBezTo>
                    <a:pt x="169865" y="30706"/>
                    <a:pt x="161371" y="39200"/>
                    <a:pt x="150265" y="39200"/>
                  </a:cubicBezTo>
                  <a:lnTo>
                    <a:pt x="19600" y="39200"/>
                  </a:lnTo>
                  <a:cubicBezTo>
                    <a:pt x="8493" y="39200"/>
                    <a:pt x="0" y="30706"/>
                    <a:pt x="0" y="19600"/>
                  </a:cubicBezTo>
                  <a:cubicBezTo>
                    <a:pt x="0" y="8493"/>
                    <a:pt x="8493" y="0"/>
                    <a:pt x="19600" y="0"/>
                  </a:cubicBez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Freeform: Shape 172">
              <a:extLst>
                <a:ext uri="{FF2B5EF4-FFF2-40B4-BE49-F238E27FC236}">
                  <a16:creationId xmlns:a16="http://schemas.microsoft.com/office/drawing/2014/main" id="{B13AF6DE-C59F-436E-BEA9-56FC23B01323}"/>
                </a:ext>
              </a:extLst>
            </p:cNvPr>
            <p:cNvSpPr/>
            <p:nvPr/>
          </p:nvSpPr>
          <p:spPr>
            <a:xfrm>
              <a:off x="1377259" y="5288459"/>
              <a:ext cx="84932" cy="39199"/>
            </a:xfrm>
            <a:custGeom>
              <a:avLst/>
              <a:gdLst>
                <a:gd name="connsiteX0" fmla="*/ 0 w 84932"/>
                <a:gd name="connsiteY0" fmla="*/ 0 h 39199"/>
                <a:gd name="connsiteX1" fmla="*/ 42466 w 84932"/>
                <a:gd name="connsiteY1" fmla="*/ 39200 h 39199"/>
                <a:gd name="connsiteX2" fmla="*/ 84932 w 84932"/>
                <a:gd name="connsiteY2" fmla="*/ 0 h 39199"/>
                <a:gd name="connsiteX3" fmla="*/ 0 w 84932"/>
                <a:gd name="connsiteY3" fmla="*/ 0 h 39199"/>
              </a:gdLst>
              <a:ahLst/>
              <a:cxnLst>
                <a:cxn ang="0">
                  <a:pos x="connsiteX0" y="connsiteY0"/>
                </a:cxn>
                <a:cxn ang="0">
                  <a:pos x="connsiteX1" y="connsiteY1"/>
                </a:cxn>
                <a:cxn ang="0">
                  <a:pos x="connsiteX2" y="connsiteY2"/>
                </a:cxn>
                <a:cxn ang="0">
                  <a:pos x="connsiteX3" y="connsiteY3"/>
                </a:cxn>
              </a:cxnLst>
              <a:rect l="l" t="t" r="r" b="b"/>
              <a:pathLst>
                <a:path w="84932" h="39199">
                  <a:moveTo>
                    <a:pt x="0" y="0"/>
                  </a:moveTo>
                  <a:cubicBezTo>
                    <a:pt x="1960" y="22213"/>
                    <a:pt x="20253" y="39200"/>
                    <a:pt x="42466" y="39200"/>
                  </a:cubicBezTo>
                  <a:cubicBezTo>
                    <a:pt x="64679" y="39200"/>
                    <a:pt x="82972" y="22213"/>
                    <a:pt x="84932" y="0"/>
                  </a:cubicBezTo>
                  <a:lnTo>
                    <a:pt x="0" y="0"/>
                  </a:ln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4" name="Freeform: Shape 173">
              <a:extLst>
                <a:ext uri="{FF2B5EF4-FFF2-40B4-BE49-F238E27FC236}">
                  <a16:creationId xmlns:a16="http://schemas.microsoft.com/office/drawing/2014/main" id="{B67410F0-2706-4DEC-982C-88FCA23C6E5B}"/>
                </a:ext>
              </a:extLst>
            </p:cNvPr>
            <p:cNvSpPr/>
            <p:nvPr/>
          </p:nvSpPr>
          <p:spPr>
            <a:xfrm>
              <a:off x="1249861" y="4778865"/>
              <a:ext cx="339729" cy="352795"/>
            </a:xfrm>
            <a:custGeom>
              <a:avLst/>
              <a:gdLst>
                <a:gd name="connsiteX0" fmla="*/ 169865 w 339729"/>
                <a:gd name="connsiteY0" fmla="*/ 0 h 352795"/>
                <a:gd name="connsiteX1" fmla="*/ 169865 w 339729"/>
                <a:gd name="connsiteY1" fmla="*/ 0 h 352795"/>
                <a:gd name="connsiteX2" fmla="*/ 169865 w 339729"/>
                <a:gd name="connsiteY2" fmla="*/ 0 h 352795"/>
                <a:gd name="connsiteX3" fmla="*/ 0 w 339729"/>
                <a:gd name="connsiteY3" fmla="*/ 167905 h 352795"/>
                <a:gd name="connsiteX4" fmla="*/ 0 w 339729"/>
                <a:gd name="connsiteY4" fmla="*/ 173784 h 352795"/>
                <a:gd name="connsiteX5" fmla="*/ 11760 w 339729"/>
                <a:gd name="connsiteY5" fmla="*/ 232584 h 352795"/>
                <a:gd name="connsiteX6" fmla="*/ 41159 w 339729"/>
                <a:gd name="connsiteY6" fmla="*/ 280930 h 352795"/>
                <a:gd name="connsiteX7" fmla="*/ 81012 w 339729"/>
                <a:gd name="connsiteY7" fmla="*/ 345609 h 352795"/>
                <a:gd name="connsiteX8" fmla="*/ 92772 w 339729"/>
                <a:gd name="connsiteY8" fmla="*/ 352796 h 352795"/>
                <a:gd name="connsiteX9" fmla="*/ 246957 w 339729"/>
                <a:gd name="connsiteY9" fmla="*/ 352796 h 352795"/>
                <a:gd name="connsiteX10" fmla="*/ 258717 w 339729"/>
                <a:gd name="connsiteY10" fmla="*/ 345609 h 352795"/>
                <a:gd name="connsiteX11" fmla="*/ 298570 w 339729"/>
                <a:gd name="connsiteY11" fmla="*/ 280930 h 352795"/>
                <a:gd name="connsiteX12" fmla="*/ 327969 w 339729"/>
                <a:gd name="connsiteY12" fmla="*/ 232584 h 352795"/>
                <a:gd name="connsiteX13" fmla="*/ 339729 w 339729"/>
                <a:gd name="connsiteY13" fmla="*/ 173784 h 352795"/>
                <a:gd name="connsiteX14" fmla="*/ 339729 w 339729"/>
                <a:gd name="connsiteY14" fmla="*/ 167905 h 352795"/>
                <a:gd name="connsiteX15" fmla="*/ 169865 w 339729"/>
                <a:gd name="connsiteY15" fmla="*/ 0 h 352795"/>
                <a:gd name="connsiteX16" fmla="*/ 300530 w 339729"/>
                <a:gd name="connsiteY16" fmla="*/ 173131 h 352795"/>
                <a:gd name="connsiteX17" fmla="*/ 291383 w 339729"/>
                <a:gd name="connsiteY17" fmla="*/ 218864 h 352795"/>
                <a:gd name="connsiteX18" fmla="*/ 269170 w 339729"/>
                <a:gd name="connsiteY18" fmla="*/ 254797 h 352795"/>
                <a:gd name="connsiteX19" fmla="*/ 231277 w 339729"/>
                <a:gd name="connsiteY19" fmla="*/ 313596 h 352795"/>
                <a:gd name="connsiteX20" fmla="*/ 169865 w 339729"/>
                <a:gd name="connsiteY20" fmla="*/ 313596 h 352795"/>
                <a:gd name="connsiteX21" fmla="*/ 109105 w 339729"/>
                <a:gd name="connsiteY21" fmla="*/ 313596 h 352795"/>
                <a:gd name="connsiteX22" fmla="*/ 71212 w 339729"/>
                <a:gd name="connsiteY22" fmla="*/ 254797 h 352795"/>
                <a:gd name="connsiteX23" fmla="*/ 48999 w 339729"/>
                <a:gd name="connsiteY23" fmla="*/ 218864 h 352795"/>
                <a:gd name="connsiteX24" fmla="*/ 39853 w 339729"/>
                <a:gd name="connsiteY24" fmla="*/ 173131 h 352795"/>
                <a:gd name="connsiteX25" fmla="*/ 39853 w 339729"/>
                <a:gd name="connsiteY25" fmla="*/ 167905 h 352795"/>
                <a:gd name="connsiteX26" fmla="*/ 170518 w 339729"/>
                <a:gd name="connsiteY26" fmla="*/ 38546 h 352795"/>
                <a:gd name="connsiteX27" fmla="*/ 170518 w 339729"/>
                <a:gd name="connsiteY27" fmla="*/ 38546 h 352795"/>
                <a:gd name="connsiteX28" fmla="*/ 170518 w 339729"/>
                <a:gd name="connsiteY28" fmla="*/ 38546 h 352795"/>
                <a:gd name="connsiteX29" fmla="*/ 170518 w 339729"/>
                <a:gd name="connsiteY29" fmla="*/ 38546 h 352795"/>
                <a:gd name="connsiteX30" fmla="*/ 170518 w 339729"/>
                <a:gd name="connsiteY30" fmla="*/ 38546 h 352795"/>
                <a:gd name="connsiteX31" fmla="*/ 170518 w 339729"/>
                <a:gd name="connsiteY31" fmla="*/ 38546 h 352795"/>
                <a:gd name="connsiteX32" fmla="*/ 170518 w 339729"/>
                <a:gd name="connsiteY32" fmla="*/ 38546 h 352795"/>
                <a:gd name="connsiteX33" fmla="*/ 301183 w 339729"/>
                <a:gd name="connsiteY33" fmla="*/ 167905 h 352795"/>
                <a:gd name="connsiteX34" fmla="*/ 301183 w 339729"/>
                <a:gd name="connsiteY34" fmla="*/ 173131 h 35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9729" h="352795">
                  <a:moveTo>
                    <a:pt x="169865" y="0"/>
                  </a:moveTo>
                  <a:cubicBezTo>
                    <a:pt x="169865" y="0"/>
                    <a:pt x="169865" y="0"/>
                    <a:pt x="169865" y="0"/>
                  </a:cubicBezTo>
                  <a:cubicBezTo>
                    <a:pt x="169865" y="0"/>
                    <a:pt x="169865" y="0"/>
                    <a:pt x="169865" y="0"/>
                  </a:cubicBezTo>
                  <a:cubicBezTo>
                    <a:pt x="77092" y="653"/>
                    <a:pt x="1960" y="75132"/>
                    <a:pt x="0" y="167905"/>
                  </a:cubicBezTo>
                  <a:lnTo>
                    <a:pt x="0" y="173784"/>
                  </a:lnTo>
                  <a:cubicBezTo>
                    <a:pt x="653" y="194038"/>
                    <a:pt x="4573" y="213637"/>
                    <a:pt x="11760" y="232584"/>
                  </a:cubicBezTo>
                  <a:cubicBezTo>
                    <a:pt x="18946" y="250223"/>
                    <a:pt x="28746" y="266557"/>
                    <a:pt x="41159" y="280930"/>
                  </a:cubicBezTo>
                  <a:cubicBezTo>
                    <a:pt x="56839" y="297916"/>
                    <a:pt x="73826" y="331236"/>
                    <a:pt x="81012" y="345609"/>
                  </a:cubicBezTo>
                  <a:cubicBezTo>
                    <a:pt x="82972" y="350182"/>
                    <a:pt x="87546" y="352796"/>
                    <a:pt x="92772" y="352796"/>
                  </a:cubicBezTo>
                  <a:lnTo>
                    <a:pt x="246957" y="352796"/>
                  </a:lnTo>
                  <a:cubicBezTo>
                    <a:pt x="252183" y="352796"/>
                    <a:pt x="256757" y="350182"/>
                    <a:pt x="258717" y="345609"/>
                  </a:cubicBezTo>
                  <a:cubicBezTo>
                    <a:pt x="265903" y="331236"/>
                    <a:pt x="282890" y="297916"/>
                    <a:pt x="298570" y="280930"/>
                  </a:cubicBezTo>
                  <a:cubicBezTo>
                    <a:pt x="310983" y="266557"/>
                    <a:pt x="321436" y="250223"/>
                    <a:pt x="327969" y="232584"/>
                  </a:cubicBezTo>
                  <a:cubicBezTo>
                    <a:pt x="335156" y="213637"/>
                    <a:pt x="339076" y="194038"/>
                    <a:pt x="339729" y="173784"/>
                  </a:cubicBezTo>
                  <a:lnTo>
                    <a:pt x="339729" y="167905"/>
                  </a:lnTo>
                  <a:cubicBezTo>
                    <a:pt x="337769" y="75132"/>
                    <a:pt x="262637" y="653"/>
                    <a:pt x="169865" y="0"/>
                  </a:cubicBezTo>
                  <a:close/>
                  <a:moveTo>
                    <a:pt x="300530" y="173131"/>
                  </a:moveTo>
                  <a:cubicBezTo>
                    <a:pt x="299876" y="188811"/>
                    <a:pt x="296610" y="204491"/>
                    <a:pt x="291383" y="218864"/>
                  </a:cubicBezTo>
                  <a:cubicBezTo>
                    <a:pt x="286156" y="231930"/>
                    <a:pt x="278970" y="244344"/>
                    <a:pt x="269170" y="254797"/>
                  </a:cubicBezTo>
                  <a:cubicBezTo>
                    <a:pt x="254143" y="273090"/>
                    <a:pt x="241077" y="292690"/>
                    <a:pt x="231277" y="313596"/>
                  </a:cubicBezTo>
                  <a:lnTo>
                    <a:pt x="169865" y="313596"/>
                  </a:lnTo>
                  <a:lnTo>
                    <a:pt x="109105" y="313596"/>
                  </a:lnTo>
                  <a:cubicBezTo>
                    <a:pt x="98652" y="292690"/>
                    <a:pt x="85586" y="273090"/>
                    <a:pt x="71212" y="254797"/>
                  </a:cubicBezTo>
                  <a:cubicBezTo>
                    <a:pt x="62066" y="244344"/>
                    <a:pt x="54226" y="231930"/>
                    <a:pt x="48999" y="218864"/>
                  </a:cubicBezTo>
                  <a:cubicBezTo>
                    <a:pt x="43119" y="204491"/>
                    <a:pt x="40506" y="188811"/>
                    <a:pt x="39853" y="173131"/>
                  </a:cubicBezTo>
                  <a:lnTo>
                    <a:pt x="39853" y="167905"/>
                  </a:lnTo>
                  <a:cubicBezTo>
                    <a:pt x="41159" y="96692"/>
                    <a:pt x="99305" y="39200"/>
                    <a:pt x="170518" y="38546"/>
                  </a:cubicBezTo>
                  <a:lnTo>
                    <a:pt x="170518" y="38546"/>
                  </a:lnTo>
                  <a:lnTo>
                    <a:pt x="170518" y="38546"/>
                  </a:lnTo>
                  <a:cubicBezTo>
                    <a:pt x="170518" y="38546"/>
                    <a:pt x="170518" y="38546"/>
                    <a:pt x="170518" y="38546"/>
                  </a:cubicBezTo>
                  <a:cubicBezTo>
                    <a:pt x="170518" y="38546"/>
                    <a:pt x="170518" y="38546"/>
                    <a:pt x="170518" y="38546"/>
                  </a:cubicBezTo>
                  <a:lnTo>
                    <a:pt x="170518" y="38546"/>
                  </a:lnTo>
                  <a:lnTo>
                    <a:pt x="170518" y="38546"/>
                  </a:lnTo>
                  <a:cubicBezTo>
                    <a:pt x="241730" y="39200"/>
                    <a:pt x="299876" y="96039"/>
                    <a:pt x="301183" y="167905"/>
                  </a:cubicBezTo>
                  <a:lnTo>
                    <a:pt x="301183" y="173131"/>
                  </a:lnTo>
                  <a:close/>
                </a:path>
              </a:pathLst>
            </a:custGeom>
            <a:grp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75" name="TextBox 53">
            <a:extLst>
              <a:ext uri="{FF2B5EF4-FFF2-40B4-BE49-F238E27FC236}">
                <a16:creationId xmlns:a16="http://schemas.microsoft.com/office/drawing/2014/main" id="{E0F6629F-ECCA-40F4-A190-93897397A0C1}"/>
              </a:ext>
            </a:extLst>
          </p:cNvPr>
          <p:cNvSpPr txBox="1"/>
          <p:nvPr/>
        </p:nvSpPr>
        <p:spPr>
          <a:xfrm>
            <a:off x="8320196" y="3187728"/>
            <a:ext cx="2444056" cy="189282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noProof="1">
                <a:solidFill>
                  <a:srgbClr val="746457"/>
                </a:solidFill>
              </a:rPr>
              <a:t>Attractive Incentives</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rPr>
              <a:t>- </a:t>
            </a:r>
            <a:r>
              <a:rPr lang="en-US" sz="1100" dirty="0">
                <a:effectLst/>
                <a:latin typeface="+mj-lt"/>
                <a:ea typeface="Times New Roman" panose="02020603050405020304" pitchFamily="18" charset="0"/>
              </a:rPr>
              <a:t> </a:t>
            </a:r>
            <a:r>
              <a:rPr lang="en-GB" sz="1100" dirty="0">
                <a:effectLst/>
                <a:ea typeface="Times New Roman" panose="02020603050405020304" pitchFamily="18" charset="0"/>
              </a:rPr>
              <a:t>Exemption of registration duty on acquisition of immovable property in the </a:t>
            </a:r>
            <a:r>
              <a:rPr lang="en-GB" sz="1100" dirty="0" err="1">
                <a:effectLst/>
                <a:ea typeface="Times New Roman" panose="02020603050405020304" pitchFamily="18" charset="0"/>
              </a:rPr>
              <a:t>lifesciences</a:t>
            </a:r>
            <a:r>
              <a:rPr lang="en-GB" sz="1100" dirty="0">
                <a:effectLst/>
                <a:ea typeface="Times New Roman" panose="02020603050405020304" pitchFamily="18" charset="0"/>
              </a:rPr>
              <a:t> sector</a:t>
            </a:r>
          </a:p>
          <a:p>
            <a:pPr marL="0" marR="0">
              <a:spcBef>
                <a:spcPts val="0"/>
              </a:spcBef>
              <a:spcAft>
                <a:spcPts val="0"/>
              </a:spcAft>
            </a:pPr>
            <a:r>
              <a:rPr lang="en-GB" sz="1100" dirty="0">
                <a:effectLst/>
                <a:ea typeface="Times New Roman" panose="02020603050405020304" pitchFamily="18" charset="0"/>
              </a:rPr>
              <a:t>- VAT exemption on construction of medical R&amp;D </a:t>
            </a:r>
            <a:r>
              <a:rPr lang="en-GB" sz="1100" dirty="0" err="1">
                <a:effectLst/>
                <a:ea typeface="Times New Roman" panose="02020603050405020304" pitchFamily="18" charset="0"/>
              </a:rPr>
              <a:t>centers</a:t>
            </a:r>
            <a:r>
              <a:rPr lang="en-GB" sz="1100" dirty="0">
                <a:effectLst/>
                <a:ea typeface="Times New Roman" panose="02020603050405020304" pitchFamily="18" charset="0"/>
              </a:rPr>
              <a:t>.</a:t>
            </a:r>
          </a:p>
          <a:p>
            <a:pPr marL="0" marR="0">
              <a:spcBef>
                <a:spcPts val="0"/>
              </a:spcBef>
              <a:spcAft>
                <a:spcPts val="0"/>
              </a:spcAft>
            </a:pPr>
            <a:r>
              <a:rPr lang="en-GB" sz="1100" dirty="0">
                <a:effectLst/>
                <a:ea typeface="Times New Roman" panose="02020603050405020304" pitchFamily="18" charset="0"/>
              </a:rPr>
              <a:t>- VAT exemption on plants and equipment.</a:t>
            </a:r>
          </a:p>
          <a:p>
            <a:pPr marL="0" marR="0">
              <a:spcBef>
                <a:spcPts val="0"/>
              </a:spcBef>
              <a:spcAft>
                <a:spcPts val="0"/>
              </a:spcAft>
            </a:pPr>
            <a:r>
              <a:rPr lang="en-GB" sz="1100" dirty="0">
                <a:effectLst/>
                <a:ea typeface="Times New Roman" panose="02020603050405020304" pitchFamily="18" charset="0"/>
              </a:rPr>
              <a:t>- 8 years tax holiday for companies involved in manufacture of nutraceuticals and pharmaceutical products.</a:t>
            </a:r>
            <a:endParaRPr lang="en-US" b="1" noProof="1">
              <a:solidFill>
                <a:schemeClr val="tx1">
                  <a:lumMod val="65000"/>
                  <a:lumOff val="35000"/>
                </a:schemeClr>
              </a:solidFill>
            </a:endParaRPr>
          </a:p>
        </p:txBody>
      </p:sp>
    </p:spTree>
    <p:extLst>
      <p:ext uri="{BB962C8B-B14F-4D97-AF65-F5344CB8AC3E}">
        <p14:creationId xmlns:p14="http://schemas.microsoft.com/office/powerpoint/2010/main" val="398632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0845D755FEA945AE80D3E1F597BD8B" ma:contentTypeVersion="6" ma:contentTypeDescription="Create a new document." ma:contentTypeScope="" ma:versionID="38e5eb73e540cb207161542cacc87cdb">
  <xsd:schema xmlns:xsd="http://www.w3.org/2001/XMLSchema" xmlns:xs="http://www.w3.org/2001/XMLSchema" xmlns:p="http://schemas.microsoft.com/office/2006/metadata/properties" xmlns:ns2="9f9a916a-43eb-4329-93e3-fd3f9aeccc96" targetNamespace="http://schemas.microsoft.com/office/2006/metadata/properties" ma:root="true" ma:fieldsID="c8bc9fbacac0e20805180ec951699dde" ns2:_="">
    <xsd:import namespace="9f9a916a-43eb-4329-93e3-fd3f9aeccc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a916a-43eb-4329-93e3-fd3f9aeccc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877435-291B-4DEF-9AF1-DC29CE98BBAD}"/>
</file>

<file path=customXml/itemProps2.xml><?xml version="1.0" encoding="utf-8"?>
<ds:datastoreItem xmlns:ds="http://schemas.openxmlformats.org/officeDocument/2006/customXml" ds:itemID="{D5DAD445-A60C-44F6-99A0-A2B6074FA97F}">
  <ds:schemaRefs>
    <ds:schemaRef ds:uri="http://schemas.microsoft.com/sharepoint/v3/contenttype/forms"/>
  </ds:schemaRefs>
</ds:datastoreItem>
</file>

<file path=customXml/itemProps3.xml><?xml version="1.0" encoding="utf-8"?>
<ds:datastoreItem xmlns:ds="http://schemas.openxmlformats.org/officeDocument/2006/customXml" ds:itemID="{E1DA4E41-A130-4E5F-92A9-679C32D56E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467</TotalTime>
  <Words>809</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Biome Light</vt:lpstr>
      <vt:lpstr>Calibri</vt:lpstr>
      <vt:lpstr>Calibri Light</vt:lpstr>
      <vt:lpstr>Hero</vt:lpstr>
      <vt:lpstr>Tw Cen MT</vt:lpstr>
      <vt:lpstr>Office Theme</vt:lpstr>
      <vt:lpstr>PowerPoint Presentation</vt:lpstr>
      <vt:lpstr>LIFESCIENCES</vt:lpstr>
      <vt:lpstr>Pharmaceutical RESEARCH &amp; DEVELOPMENT</vt:lpstr>
      <vt:lpstr>Healthcare Sector Overview</vt:lpstr>
      <vt:lpstr>Healthcare Sector Trend</vt:lpstr>
      <vt:lpstr>Healthcare Personnel</vt:lpstr>
      <vt:lpstr>Regulatory Framework</vt:lpstr>
      <vt:lpstr>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 Sewpal</dc:creator>
  <cp:lastModifiedBy>Anshinee Veerappapillay-Coolen</cp:lastModifiedBy>
  <cp:revision>54</cp:revision>
  <dcterms:created xsi:type="dcterms:W3CDTF">2021-06-08T11:47:04Z</dcterms:created>
  <dcterms:modified xsi:type="dcterms:W3CDTF">2021-06-10T11:31:18Z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0x0101002B0845D755FEA945AE80D3E1F597BD8B</vt:lpwstr>
  </property>
</Properties>
</file>