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media/image5.jpg" ContentType="image/png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86" r:id="rId5"/>
    <p:sldId id="310" r:id="rId6"/>
    <p:sldId id="309" r:id="rId7"/>
    <p:sldId id="307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ana Audit" initials="AA" lastIdx="1" clrIdx="0">
    <p:extLst>
      <p:ext uri="{19B8F6BF-5375-455C-9EA6-DF929625EA0E}">
        <p15:presenceInfo xmlns:p15="http://schemas.microsoft.com/office/powerpoint/2012/main" userId="Archana Aud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C9D0"/>
    <a:srgbClr val="4472C4"/>
    <a:srgbClr val="A5A5A5"/>
    <a:srgbClr val="746457"/>
    <a:srgbClr val="7F7F7F"/>
    <a:srgbClr val="D91A5D"/>
    <a:srgbClr val="29A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7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5849-8880-4C1E-AF55-1FFB25E75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CE0E1-6936-43F8-BD31-AA347D1EA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0497F-B54F-4A5A-8C18-75C4D56C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2869D-1493-4D80-B2A5-C6AAEE6E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0D7AF-CB08-4609-B07E-2011DEEC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3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B26-CAA5-4E10-B1A7-66E4667D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92DEB-2047-4834-9AF2-02C5F5DF2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F646-FFE4-4B0C-A65C-5681DCD1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1964-BF2A-41AE-811F-88E76B5D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EFCD1-EF67-44BB-8553-9DE7B0D4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9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501241-D481-4BCB-BC9D-5A5BC034A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200A12-443E-4B29-B27C-CD1107B71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56FFC-632B-40E4-8BAF-E434C2DE7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E3B9E-AA27-45B9-9A9C-EF50359C1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F0A5-F1FB-4F43-92C0-DF5D8ADC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7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2DF3-AF0E-43C0-8425-C69B3045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1A368-F5D3-460C-93CB-CE34717A5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7E259-50DC-4343-BC31-09CB97B7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C77C6-901D-4E40-87CB-9A54014B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EBA9E-0D14-4B50-9069-1673B9AB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C254-353B-4094-8F15-5A853F4D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7F7C-6385-494B-9A45-918BEA382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B51C-4CE1-47D1-9FCE-37B51F3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7003-9C12-469A-BB6A-BFF8D281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B377C-028D-435A-85E4-18DB168A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0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0BC4-F4D3-41C7-93CA-81B6A0A9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6F695-B0A7-4731-83BF-A0E91A6E3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EA3F-2BBE-4E2B-B543-75E0EC5C3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59C5E-AD49-4869-B347-009D780C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AC9C8-C06D-4384-9916-80B86D66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19853-C219-4485-A562-6FF79A73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A69E-2238-45DE-8225-737DDB08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532F0-ED8E-469D-8AD9-8A4655686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4BBB7-1847-47AA-B088-73365DF46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96D7D-43A3-42B8-B5A2-C34C57E8C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5ACACD-0539-4D97-937A-96625D57D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909E9-E678-48EF-8C00-CBF0CCFC0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6460CD-1CAA-46B2-82C7-C95500D7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E9481-FC4C-41E5-A698-811EA273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03B2-5666-4311-B1C1-348510FE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02FD2-BBD3-4041-A345-3CB0FF061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41F32-F3A0-40B8-AB6F-E1BB2EBA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7C7D9-5EE2-4F15-AECE-3BC664C9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4DDB1-7D64-4BE4-B279-6EB348CB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5E062-6116-438D-8852-FE7E2AFF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1B5A-7722-41C7-931C-1A1A3211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A7DE-9B61-4246-8951-79D2A145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FEA0-D683-4DD8-A932-C71CA4E2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9CBAF-67C7-4330-BB62-A82BFBF34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C2233-8897-4F74-A07D-97B882EA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9858F-2067-47FA-88C9-2BA0BF2C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B567F-F571-44B3-AD1F-6A41479E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0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AD9FE-C287-42AD-95CE-22931AD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7D6A9-9059-4C3E-AF79-ED0F92B1E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C98CF-CDA1-4A92-B0AC-A37433298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724A7-3593-4EDB-AC51-BB6CF428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C21FB-0199-4601-800D-2436F931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E19B2-A0CC-42A6-BCB1-FCB05419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6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9602B-24D3-4712-8F95-174EFD54A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20537-8A2C-4BFF-8226-65ADDE10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698F2-8AF5-4590-BB30-A9603ADE8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E39A-6AF3-4876-9EA3-5E523EF75969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375E-2AA2-4DF0-9F27-764109397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4610A-587E-4620-9EF2-8C392616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7C07B-0FB7-4CE7-9515-6D3A09044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0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281B8852-3F18-459F-8CE1-179309B4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8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F1805B5-8095-42FA-BE14-1D4304C86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89F2A1-8977-46FE-AE5C-50CC5A75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5680" y="2235200"/>
            <a:ext cx="9460637" cy="2387600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67C9D0"/>
                </a:solidFill>
                <a:latin typeface="Tw Cen MT" panose="020B0602020104020603" pitchFamily="34" charset="0"/>
              </a:rPr>
              <a:t>Mauritius Fishing and Aquaculture Sector </a:t>
            </a:r>
          </a:p>
        </p:txBody>
      </p:sp>
      <p:pic>
        <p:nvPicPr>
          <p:cNvPr id="5" name="Picture 8" descr="Sea, deep sea, underwater, submarine, seabed, robot icon - Free download">
            <a:extLst>
              <a:ext uri="{FF2B5EF4-FFF2-40B4-BE49-F238E27FC236}">
                <a16:creationId xmlns:a16="http://schemas.microsoft.com/office/drawing/2014/main" id="{D4B87DC8-4C76-4155-902F-4D859D8C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67C9D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33114" y="5668617"/>
            <a:ext cx="1298713" cy="12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1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" y="0"/>
            <a:ext cx="12156117" cy="6858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F2DD1B1-1956-4B07-94A1-82197ED44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422" y="1550931"/>
            <a:ext cx="7099291" cy="3756138"/>
          </a:xfrm>
        </p:spPr>
        <p:txBody>
          <a:bodyPr>
            <a:noAutofit/>
          </a:bodyPr>
          <a:lstStyle/>
          <a:p>
            <a:pPr marL="304800" indent="-285750" algn="l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Coastal, Semi and Industrial High Sea Fishing:</a:t>
            </a:r>
          </a:p>
          <a:p>
            <a:pPr marL="762000" lvl="1" indent="-285750" algn="l" fontAlgn="base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highlight>
                  <a:srgbClr val="FFFF00"/>
                </a:highlight>
                <a:latin typeface="Tw Cen MT" panose="020B0602020104020603" pitchFamily="34" charset="0"/>
              </a:rPr>
              <a:t>​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Fishing license to </a:t>
            </a:r>
            <a:r>
              <a:rPr lang="en-US" sz="1400" dirty="0" err="1">
                <a:solidFill>
                  <a:srgbClr val="746457"/>
                </a:solidFill>
                <a:latin typeface="Tw Cen MT" panose="020B0602020104020603" pitchFamily="34" charset="0"/>
              </a:rPr>
              <a:t>longliners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 and Purse seiners (Foreign and Local flagged)</a:t>
            </a:r>
          </a:p>
          <a:p>
            <a:pPr marL="762000" lvl="1" indent="-285750" algn="l" fontAlgn="base">
              <a:lnSpc>
                <a:spcPct val="100000"/>
              </a:lnSpc>
              <a:spcBef>
                <a:spcPts val="265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Flagging Process to vessels</a:t>
            </a:r>
          </a:p>
          <a:p>
            <a:pPr marL="1219200" lvl="2" indent="-285750" algn="l" fontAlgn="base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 &lt; 24 </a:t>
            </a:r>
            <a:r>
              <a:rPr lang="en-US" sz="1400" dirty="0" err="1">
                <a:solidFill>
                  <a:srgbClr val="746457"/>
                </a:solidFill>
                <a:latin typeface="Tw Cen MT" panose="020B0602020104020603" pitchFamily="34" charset="0"/>
              </a:rPr>
              <a:t>metres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 – Registration with the fishing division at the Ministry of Blue Economy, Marine Resources, Fishing and Shipping​</a:t>
            </a:r>
          </a:p>
          <a:p>
            <a:pPr marL="1219200" lvl="2" indent="-285750" algn="l" fontAlgn="base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 &gt; 24 </a:t>
            </a:r>
            <a:r>
              <a:rPr lang="en-US" sz="1400" dirty="0" err="1">
                <a:solidFill>
                  <a:srgbClr val="746457"/>
                </a:solidFill>
                <a:latin typeface="Tw Cen MT" panose="020B0602020104020603" pitchFamily="34" charset="0"/>
              </a:rPr>
              <a:t>metres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 - Registration with the shipping division at the Ministry of Blue Economy, Marine Resources, Fishing and Shipping (vessels need to be classified)</a:t>
            </a:r>
          </a:p>
          <a:p>
            <a:pPr marL="304800" indent="-285750" algn="l" fontAlgn="base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746457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C5718E-E7A8-4EF4-B308-E768099A95B3}"/>
              </a:ext>
            </a:extLst>
          </p:cNvPr>
          <p:cNvSpPr txBox="1">
            <a:spLocks/>
          </p:cNvSpPr>
          <p:nvPr/>
        </p:nvSpPr>
        <p:spPr>
          <a:xfrm>
            <a:off x="646590" y="555671"/>
            <a:ext cx="91440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67C9D0"/>
                </a:solidFill>
                <a:latin typeface="Hero" panose="00000500000000000000" pitchFamily="2" charset="0"/>
              </a:rPr>
              <a:t>Investment Opportunities - Fishing Sector</a:t>
            </a:r>
            <a:endParaRPr lang="en-US" sz="3600" b="1" dirty="0">
              <a:solidFill>
                <a:srgbClr val="67C9D0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548634A-F2DF-4F9F-9F01-18FA1782F89A}"/>
              </a:ext>
            </a:extLst>
          </p:cNvPr>
          <p:cNvSpPr/>
          <p:nvPr/>
        </p:nvSpPr>
        <p:spPr>
          <a:xfrm>
            <a:off x="295421" y="1550931"/>
            <a:ext cx="7671879" cy="3756138"/>
          </a:xfrm>
          <a:prstGeom prst="homePlate">
            <a:avLst>
              <a:gd name="adj" fmla="val 20703"/>
            </a:avLst>
          </a:prstGeom>
          <a:noFill/>
          <a:ln>
            <a:solidFill>
              <a:srgbClr val="67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6379652-070D-4670-81AC-022933A6A15C}"/>
              </a:ext>
            </a:extLst>
          </p:cNvPr>
          <p:cNvSpPr txBox="1">
            <a:spLocks/>
          </p:cNvSpPr>
          <p:nvPr/>
        </p:nvSpPr>
        <p:spPr>
          <a:xfrm>
            <a:off x="7941302" y="2153040"/>
            <a:ext cx="3893394" cy="2346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285750" algn="l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8-year tax holiday for companies engaged in industrial fishing </a:t>
            </a:r>
          </a:p>
          <a:p>
            <a:pPr marL="304800" indent="-285750" algn="l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Air freight rebate on export of chilled fish </a:t>
            </a:r>
          </a:p>
          <a:p>
            <a:pPr marL="304800" indent="-285750" algn="l" fontAlgn="base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Competent Authority Seafood responsible or the verification and certification of fish and fish products for export primarily to Member States of the European Union (EU) as well as to non-EU countries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8D1B64F6-0FF0-4859-87F0-F5ED496C787A}"/>
              </a:ext>
            </a:extLst>
          </p:cNvPr>
          <p:cNvSpPr/>
          <p:nvPr/>
        </p:nvSpPr>
        <p:spPr>
          <a:xfrm>
            <a:off x="7288695" y="1550931"/>
            <a:ext cx="4867421" cy="3756138"/>
          </a:xfrm>
          <a:prstGeom prst="chevron">
            <a:avLst>
              <a:gd name="adj" fmla="val 21162"/>
            </a:avLst>
          </a:prstGeom>
          <a:noFill/>
          <a:ln>
            <a:solidFill>
              <a:srgbClr val="67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39F8E-0C22-4295-A553-A20351B2A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76" y="467737"/>
            <a:ext cx="1934817" cy="1934817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5C0C38B-9049-4860-AB7D-B5813B15AFF6}"/>
              </a:ext>
            </a:extLst>
          </p:cNvPr>
          <p:cNvSpPr txBox="1">
            <a:spLocks/>
          </p:cNvSpPr>
          <p:nvPr/>
        </p:nvSpPr>
        <p:spPr>
          <a:xfrm>
            <a:off x="357304" y="3326256"/>
            <a:ext cx="6358804" cy="1837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marR="0" lvl="0" indent="-28575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Emerging : National fleet (3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Purseiners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 – 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  <a:cs typeface="Tw Cen MT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una centric- 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  <a:cs typeface="Tw Cen MT"/>
              </a:rPr>
              <a:t>L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ongline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 opportunities) </a:t>
            </a:r>
          </a:p>
          <a:p>
            <a:pPr marL="304800" marR="0" lvl="0" indent="-28575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Nascent : SIOFA Fisheries, Bank 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  <a:cs typeface="Tw Cen MT"/>
              </a:rPr>
              <a:t>F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isheries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  <a:cs typeface="Tw Cen MT"/>
              </a:rPr>
              <a:t> &amp;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Untapped 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  <a:cs typeface="Tw Cen MT"/>
              </a:rPr>
              <a:t>R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esources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Tw Cen MT"/>
              </a:rPr>
              <a:t> </a:t>
            </a:r>
          </a:p>
          <a:p>
            <a:pPr marL="304800" marR="0" lvl="0" indent="-285750" algn="l" defTabSz="914400" rtl="0" eaLnBrk="1" fontAlgn="base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Processing of high value-added products: Fish oil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 &amp; F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ish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46457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meal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930B4-AFA8-467E-9A30-7A3C6667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780" y="4177879"/>
            <a:ext cx="2300109" cy="15033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B6A775-F54A-4213-8486-7C9195E10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816" y="4499551"/>
            <a:ext cx="2593494" cy="16463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E89C3A-BA76-4563-A5F3-1E9DD0394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0590" y="4245015"/>
            <a:ext cx="2339756" cy="15342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8690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DCAE8356-8C71-40F4-BC8D-DF3DFA4FC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425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7C33B2-0E72-4BB7-9DB7-062E95E0AF6E}"/>
              </a:ext>
            </a:extLst>
          </p:cNvPr>
          <p:cNvSpPr txBox="1">
            <a:spLocks/>
          </p:cNvSpPr>
          <p:nvPr/>
        </p:nvSpPr>
        <p:spPr>
          <a:xfrm>
            <a:off x="646590" y="555671"/>
            <a:ext cx="91440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67C9D0"/>
                </a:solidFill>
                <a:latin typeface="Hero" panose="00000500000000000000" pitchFamily="2" charset="0"/>
              </a:rPr>
              <a:t>Investment Opportunities – Off Lagoon Aquaculture</a:t>
            </a:r>
            <a:endParaRPr lang="en-US" sz="3600" b="1" dirty="0">
              <a:solidFill>
                <a:srgbClr val="67C9D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85A2A-6DA0-4E62-93DA-4B522D08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491" y="1274953"/>
            <a:ext cx="6501509" cy="4511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0EC4A-5379-43A4-856F-AE1AEF55F880}"/>
              </a:ext>
            </a:extLst>
          </p:cNvPr>
          <p:cNvSpPr txBox="1"/>
          <p:nvPr/>
        </p:nvSpPr>
        <p:spPr>
          <a:xfrm>
            <a:off x="1289055" y="2498869"/>
            <a:ext cx="3929535" cy="307777"/>
          </a:xfrm>
          <a:prstGeom prst="rect">
            <a:avLst/>
          </a:prstGeom>
          <a:noFill/>
          <a:ln>
            <a:solidFill>
              <a:srgbClr val="67C9D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4 new sites available for Off-Lagoon Aquaculture  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D24DE8F-A55B-4A3A-AF49-9383D50D5F69}"/>
              </a:ext>
            </a:extLst>
          </p:cNvPr>
          <p:cNvSpPr/>
          <p:nvPr/>
        </p:nvSpPr>
        <p:spPr>
          <a:xfrm>
            <a:off x="6514340" y="1809476"/>
            <a:ext cx="1815152" cy="1856096"/>
          </a:xfrm>
          <a:prstGeom prst="wedgeEllipseCallout">
            <a:avLst>
              <a:gd name="adj1" fmla="val -117608"/>
              <a:gd name="adj2" fmla="val -5361"/>
            </a:avLst>
          </a:prstGeom>
          <a:noFill/>
          <a:ln w="28575">
            <a:solidFill>
              <a:srgbClr val="67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6B848-7896-4BFC-8857-5BAA02E6F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3759986"/>
            <a:ext cx="7334250" cy="16192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F762FB-9119-43E7-B4A2-385677B8F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0" y="1619393"/>
            <a:ext cx="879476" cy="8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Diagram&#10;&#10;Description automatically generated with low confidence">
            <a:extLst>
              <a:ext uri="{FF2B5EF4-FFF2-40B4-BE49-F238E27FC236}">
                <a16:creationId xmlns:a16="http://schemas.microsoft.com/office/drawing/2014/main" id="{F26E3BA0-157D-4540-933E-0B84B3EFC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425"/>
            <a:ext cx="12192001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E591795-4C8C-44CC-872E-AF3847680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293" y="1504335"/>
            <a:ext cx="4083260" cy="1473276"/>
          </a:xfrm>
          <a:prstGeom prst="rect">
            <a:avLst/>
          </a:prstGeom>
          <a:ln w="28575">
            <a:solidFill>
              <a:srgbClr val="67C9D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020CFA-1A6E-49B8-870D-BB7E6373A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055" y="2836975"/>
            <a:ext cx="3678165" cy="2196977"/>
          </a:xfrm>
          <a:prstGeom prst="rect">
            <a:avLst/>
          </a:prstGeom>
          <a:ln w="28575">
            <a:solidFill>
              <a:srgbClr val="67C9D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EFF563-E90D-44FF-A135-AF8FAB143A10}"/>
              </a:ext>
            </a:extLst>
          </p:cNvPr>
          <p:cNvCxnSpPr>
            <a:cxnSpLocks noChangeAspect="1"/>
          </p:cNvCxnSpPr>
          <p:nvPr/>
        </p:nvCxnSpPr>
        <p:spPr>
          <a:xfrm>
            <a:off x="1973289" y="921"/>
            <a:ext cx="0" cy="4624088"/>
          </a:xfrm>
          <a:prstGeom prst="line">
            <a:avLst/>
          </a:prstGeom>
          <a:ln w="571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F5633F5-4A33-4841-85D1-8B0C314F63B5}"/>
              </a:ext>
            </a:extLst>
          </p:cNvPr>
          <p:cNvGrpSpPr/>
          <p:nvPr/>
        </p:nvGrpSpPr>
        <p:grpSpPr bwMode="auto">
          <a:xfrm rot="5400000" flipV="1">
            <a:off x="555760" y="1818279"/>
            <a:ext cx="1124025" cy="1691235"/>
            <a:chOff x="1180764" y="1293047"/>
            <a:chExt cx="990600" cy="1490606"/>
          </a:xfrm>
          <a:solidFill>
            <a:srgbClr val="4472C4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EC7211D-C504-479F-A3DE-380A1DFB9D7A}"/>
                </a:ext>
              </a:extLst>
            </p:cNvPr>
            <p:cNvSpPr/>
            <p:nvPr/>
          </p:nvSpPr>
          <p:spPr>
            <a:xfrm>
              <a:off x="1180764" y="1293047"/>
              <a:ext cx="990600" cy="9906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A02491C2-8BCF-400B-8F20-AF9DD2456B15}"/>
                </a:ext>
              </a:extLst>
            </p:cNvPr>
            <p:cNvSpPr/>
            <p:nvPr/>
          </p:nvSpPr>
          <p:spPr>
            <a:xfrm flipV="1">
              <a:off x="1568733" y="2215149"/>
              <a:ext cx="214662" cy="20355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EB89B0-1ABA-4547-A909-FFDF95DB9161}"/>
                </a:ext>
              </a:extLst>
            </p:cNvPr>
            <p:cNvCxnSpPr/>
            <p:nvPr/>
          </p:nvCxnSpPr>
          <p:spPr>
            <a:xfrm>
              <a:off x="1676064" y="2368550"/>
              <a:ext cx="0" cy="415103"/>
            </a:xfrm>
            <a:prstGeom prst="line">
              <a:avLst/>
            </a:prstGeom>
            <a:grpFill/>
            <a:ln>
              <a:solidFill>
                <a:srgbClr val="4472C4"/>
              </a:solidFill>
              <a:headEnd type="none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32">
            <a:extLst>
              <a:ext uri="{FF2B5EF4-FFF2-40B4-BE49-F238E27FC236}">
                <a16:creationId xmlns:a16="http://schemas.microsoft.com/office/drawing/2014/main" id="{61B099DB-9871-45F0-80B2-A6DA96B5AFF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249935" y="3039530"/>
            <a:ext cx="1124025" cy="1691559"/>
            <a:chOff x="1180764" y="1293047"/>
            <a:chExt cx="990600" cy="1490606"/>
          </a:xfrm>
          <a:solidFill>
            <a:srgbClr val="67C9D0"/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214DCA1-D9AF-48DE-B663-7E92A2322787}"/>
                </a:ext>
              </a:extLst>
            </p:cNvPr>
            <p:cNvSpPr/>
            <p:nvPr/>
          </p:nvSpPr>
          <p:spPr>
            <a:xfrm>
              <a:off x="1180097" y="1293047"/>
              <a:ext cx="991933" cy="99042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2D26EEA-633D-4233-ABE2-987718873575}"/>
                </a:ext>
              </a:extLst>
            </p:cNvPr>
            <p:cNvSpPr/>
            <p:nvPr/>
          </p:nvSpPr>
          <p:spPr>
            <a:xfrm flipV="1">
              <a:off x="1569035" y="2214928"/>
              <a:ext cx="214056" cy="20424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5F7D1F5-D772-41BD-A154-3475A26FE4BA}"/>
                </a:ext>
              </a:extLst>
            </p:cNvPr>
            <p:cNvCxnSpPr/>
            <p:nvPr/>
          </p:nvCxnSpPr>
          <p:spPr>
            <a:xfrm>
              <a:off x="1662773" y="2368808"/>
              <a:ext cx="0" cy="415476"/>
            </a:xfrm>
            <a:prstGeom prst="line">
              <a:avLst/>
            </a:prstGeom>
            <a:grpFill/>
            <a:ln>
              <a:solidFill>
                <a:srgbClr val="67C9D0"/>
              </a:solidFill>
              <a:headEnd type="none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2" descr="Fish, fishing, hook icon - Download on Iconfinder">
            <a:extLst>
              <a:ext uri="{FF2B5EF4-FFF2-40B4-BE49-F238E27FC236}">
                <a16:creationId xmlns:a16="http://schemas.microsoft.com/office/drawing/2014/main" id="{41467EDE-D62E-45FA-8A3B-E58DDC3C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55" y="4491543"/>
            <a:ext cx="874653" cy="8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5AA9294A-7E5C-472F-8901-99B8F4C06107}"/>
              </a:ext>
            </a:extLst>
          </p:cNvPr>
          <p:cNvSpPr txBox="1">
            <a:spLocks/>
          </p:cNvSpPr>
          <p:nvPr/>
        </p:nvSpPr>
        <p:spPr bwMode="auto">
          <a:xfrm>
            <a:off x="11837" y="3393405"/>
            <a:ext cx="1922161" cy="8006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w Cen MT" panose="020B0602020104020603" pitchFamily="34" charset="0"/>
              </a:rPr>
              <a:t>Implementation of new framework for in-lagoon aquaculture 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FA8A70E6-E65A-4451-925D-6859CCF5E2D0}"/>
              </a:ext>
            </a:extLst>
          </p:cNvPr>
          <p:cNvSpPr txBox="1">
            <a:spLocks/>
          </p:cNvSpPr>
          <p:nvPr/>
        </p:nvSpPr>
        <p:spPr bwMode="auto">
          <a:xfrm>
            <a:off x="2066049" y="2326217"/>
            <a:ext cx="2066439" cy="6871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>
                <a:solidFill>
                  <a:schemeClr val="tx1"/>
                </a:solidFill>
                <a:latin typeface="Tw Cen MT" panose="020B0602020104020603" pitchFamily="34" charset="0"/>
              </a:rPr>
              <a:t>Ecosystem Opportunities:  Oysters, Algae, Sea-Cucumbers and Seaweed</a:t>
            </a:r>
          </a:p>
        </p:txBody>
      </p:sp>
      <p:pic>
        <p:nvPicPr>
          <p:cNvPr id="72" name="Picture 36" descr="Free Opportunity Icon of Line style - Available in SVG, PNG, EPS, AI &amp;amp; Icon  fonts">
            <a:extLst>
              <a:ext uri="{FF2B5EF4-FFF2-40B4-BE49-F238E27FC236}">
                <a16:creationId xmlns:a16="http://schemas.microsoft.com/office/drawing/2014/main" id="{FF9B317F-729A-4F58-8996-05B82826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6" y="2236339"/>
            <a:ext cx="855114" cy="8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8" descr="Legal document Icons - 656 free vector icons">
            <a:extLst>
              <a:ext uri="{FF2B5EF4-FFF2-40B4-BE49-F238E27FC236}">
                <a16:creationId xmlns:a16="http://schemas.microsoft.com/office/drawing/2014/main" id="{5BA319B4-086C-460A-ACC0-FE25E566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51" y="3499003"/>
            <a:ext cx="810839" cy="8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7C33B2-0E72-4BB7-9DB7-062E95E0AF6E}"/>
              </a:ext>
            </a:extLst>
          </p:cNvPr>
          <p:cNvSpPr txBox="1">
            <a:spLocks/>
          </p:cNvSpPr>
          <p:nvPr/>
        </p:nvSpPr>
        <p:spPr>
          <a:xfrm>
            <a:off x="646590" y="555671"/>
            <a:ext cx="9144000" cy="8794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67C9D0"/>
                </a:solidFill>
                <a:latin typeface="Hero" panose="00000500000000000000" pitchFamily="2" charset="0"/>
              </a:rPr>
              <a:t>Investment Opportunities – In lagoon Aquaculture</a:t>
            </a:r>
            <a:endParaRPr lang="en-US" sz="3600" b="1" dirty="0">
              <a:solidFill>
                <a:srgbClr val="67C9D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1669D7D-033C-429F-A38D-63EFF4E99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2535" y="654712"/>
            <a:ext cx="2114659" cy="3302170"/>
          </a:xfrm>
          <a:prstGeom prst="rect">
            <a:avLst/>
          </a:prstGeom>
          <a:ln w="28575">
            <a:solidFill>
              <a:srgbClr val="67C9D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30B45A-5E1C-4BB3-9A22-AF5A7D94E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4696" y="1274946"/>
            <a:ext cx="2813461" cy="3814327"/>
          </a:xfrm>
          <a:prstGeom prst="rect">
            <a:avLst/>
          </a:prstGeom>
          <a:ln w="28575">
            <a:solidFill>
              <a:srgbClr val="67C9D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52969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DCAE8356-8C71-40F4-BC8D-DF3DFA4FC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425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7C33B2-0E72-4BB7-9DB7-062E95E0AF6E}"/>
              </a:ext>
            </a:extLst>
          </p:cNvPr>
          <p:cNvSpPr txBox="1">
            <a:spLocks/>
          </p:cNvSpPr>
          <p:nvPr/>
        </p:nvSpPr>
        <p:spPr>
          <a:xfrm>
            <a:off x="646590" y="555671"/>
            <a:ext cx="91440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67C9D0"/>
                </a:solidFill>
                <a:latin typeface="Hero" panose="00000500000000000000" pitchFamily="2" charset="0"/>
              </a:rPr>
              <a:t>Investment Opportunities – In Land Aquaculture</a:t>
            </a:r>
            <a:endParaRPr lang="en-US" sz="3600" b="1" dirty="0">
              <a:solidFill>
                <a:srgbClr val="67C9D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523D78-713F-45CE-B3CB-1513D1D3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285" y="1289286"/>
            <a:ext cx="4451712" cy="2871897"/>
          </a:xfrm>
          <a:prstGeom prst="rect">
            <a:avLst/>
          </a:prstGeom>
          <a:ln w="28575">
            <a:solidFill>
              <a:srgbClr val="67C9D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0FD862-7646-4FFB-B297-021E7FC0C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951" y="2510651"/>
            <a:ext cx="4733289" cy="2644445"/>
          </a:xfrm>
          <a:prstGeom prst="rect">
            <a:avLst/>
          </a:prstGeom>
          <a:ln w="28575">
            <a:solidFill>
              <a:srgbClr val="67C9D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5D6CE9-129A-446C-9C10-BEC6CF022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689" y="2209227"/>
            <a:ext cx="2846460" cy="2058210"/>
          </a:xfrm>
          <a:prstGeom prst="rect">
            <a:avLst/>
          </a:prstGeom>
          <a:ln w="28575">
            <a:solidFill>
              <a:srgbClr val="67C9D0"/>
            </a:solidFill>
          </a:ln>
        </p:spPr>
      </p:pic>
      <p:pic>
        <p:nvPicPr>
          <p:cNvPr id="20" name="Picture 28" descr="Thin line tax free icon stock vector. Illustration of label - 94778924">
            <a:extLst>
              <a:ext uri="{FF2B5EF4-FFF2-40B4-BE49-F238E27FC236}">
                <a16:creationId xmlns:a16="http://schemas.microsoft.com/office/drawing/2014/main" id="{06C1926E-3A1D-4FD9-AA39-98F55DCB3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12947" r="5781" b="22541"/>
          <a:stretch/>
        </p:blipFill>
        <p:spPr bwMode="auto">
          <a:xfrm>
            <a:off x="161647" y="3254159"/>
            <a:ext cx="829782" cy="6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2" descr="Grunge black vat free word with star icon round rubber seal stamp on white  background Stock Vector Image &amp;amp; Art - Alamy">
            <a:extLst>
              <a:ext uri="{FF2B5EF4-FFF2-40B4-BE49-F238E27FC236}">
                <a16:creationId xmlns:a16="http://schemas.microsoft.com/office/drawing/2014/main" id="{CF53F424-B6A6-4C08-9800-518E9C27E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916"/>
          <a:stretch/>
        </p:blipFill>
        <p:spPr bwMode="auto">
          <a:xfrm>
            <a:off x="161647" y="4316033"/>
            <a:ext cx="755930" cy="6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8930B2E-DDE2-47CB-BD65-E5EA9EFC3B56}"/>
              </a:ext>
            </a:extLst>
          </p:cNvPr>
          <p:cNvGrpSpPr/>
          <p:nvPr/>
        </p:nvGrpSpPr>
        <p:grpSpPr bwMode="auto">
          <a:xfrm>
            <a:off x="1105621" y="3196608"/>
            <a:ext cx="3163888" cy="773113"/>
            <a:chOff x="3634928" y="2199623"/>
            <a:chExt cx="2147399" cy="524529"/>
          </a:xfrm>
          <a:solidFill>
            <a:srgbClr val="67C9D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Flowchart: Delay 22">
              <a:extLst>
                <a:ext uri="{FF2B5EF4-FFF2-40B4-BE49-F238E27FC236}">
                  <a16:creationId xmlns:a16="http://schemas.microsoft.com/office/drawing/2014/main" id="{E8EE5DCC-3CB0-4861-9C56-0DFCAD4702C6}"/>
                </a:ext>
              </a:extLst>
            </p:cNvPr>
            <p:cNvSpPr/>
            <p:nvPr/>
          </p:nvSpPr>
          <p:spPr>
            <a:xfrm>
              <a:off x="5257800" y="2199623"/>
              <a:ext cx="524527" cy="524527"/>
            </a:xfrm>
            <a:prstGeom prst="flowChartDelay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C3B92F7-A116-408C-8BB4-57CF60A91123}"/>
                </a:ext>
              </a:extLst>
            </p:cNvPr>
            <p:cNvSpPr/>
            <p:nvPr/>
          </p:nvSpPr>
          <p:spPr>
            <a:xfrm>
              <a:off x="3634928" y="2199735"/>
              <a:ext cx="1622872" cy="52441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53">
            <a:extLst>
              <a:ext uri="{FF2B5EF4-FFF2-40B4-BE49-F238E27FC236}">
                <a16:creationId xmlns:a16="http://schemas.microsoft.com/office/drawing/2014/main" id="{D9E99D89-6CAC-4022-9CBA-177EDB64B39B}"/>
              </a:ext>
            </a:extLst>
          </p:cNvPr>
          <p:cNvGrpSpPr>
            <a:grpSpLocks/>
          </p:cNvGrpSpPr>
          <p:nvPr/>
        </p:nvGrpSpPr>
        <p:grpSpPr bwMode="auto">
          <a:xfrm>
            <a:off x="1105620" y="4234668"/>
            <a:ext cx="3630522" cy="771525"/>
            <a:chOff x="3053176" y="2199623"/>
            <a:chExt cx="2729151" cy="524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Flowchart: Delay 25">
              <a:extLst>
                <a:ext uri="{FF2B5EF4-FFF2-40B4-BE49-F238E27FC236}">
                  <a16:creationId xmlns:a16="http://schemas.microsoft.com/office/drawing/2014/main" id="{6DE58A51-DC66-4D10-992E-1CEE294815B9}"/>
                </a:ext>
              </a:extLst>
            </p:cNvPr>
            <p:cNvSpPr/>
            <p:nvPr/>
          </p:nvSpPr>
          <p:spPr>
            <a:xfrm>
              <a:off x="5257616" y="2199623"/>
              <a:ext cx="524712" cy="524528"/>
            </a:xfrm>
            <a:prstGeom prst="flowChartDelay">
              <a:avLst/>
            </a:prstGeom>
            <a:solidFill>
              <a:srgbClr val="9D9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6C7CC96-15B8-4A0E-BA23-DD200F25CB6E}"/>
                </a:ext>
              </a:extLst>
            </p:cNvPr>
            <p:cNvSpPr/>
            <p:nvPr/>
          </p:nvSpPr>
          <p:spPr>
            <a:xfrm>
              <a:off x="3053177" y="2199623"/>
              <a:ext cx="2204439" cy="524528"/>
            </a:xfrm>
            <a:prstGeom prst="rect">
              <a:avLst/>
            </a:prstGeom>
            <a:solidFill>
              <a:srgbClr val="9D9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042B8D9-C0B5-4226-9829-3D8A16B7D595}"/>
              </a:ext>
            </a:extLst>
          </p:cNvPr>
          <p:cNvSpPr txBox="1"/>
          <p:nvPr/>
        </p:nvSpPr>
        <p:spPr>
          <a:xfrm>
            <a:off x="1153077" y="4349572"/>
            <a:ext cx="363052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Tw Cen MT" panose="020B0602020104020603" pitchFamily="34" charset="0"/>
              </a:rPr>
              <a:t>VAT and Duty exemptions on equipment for Inland aquaculture 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499C93-20D8-4729-BA39-27BDD534C9B6}"/>
              </a:ext>
            </a:extLst>
          </p:cNvPr>
          <p:cNvSpPr txBox="1"/>
          <p:nvPr/>
        </p:nvSpPr>
        <p:spPr>
          <a:xfrm>
            <a:off x="1183443" y="3312464"/>
            <a:ext cx="297066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Tw Cen MT" panose="020B0602020104020603" pitchFamily="34" charset="0"/>
              </a:rPr>
              <a:t>8-year tax holiday for Inland aquaculture projects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A07ECE-813C-471C-9D23-61A7AFDA00C0}"/>
              </a:ext>
            </a:extLst>
          </p:cNvPr>
          <p:cNvSpPr txBox="1"/>
          <p:nvPr/>
        </p:nvSpPr>
        <p:spPr>
          <a:xfrm>
            <a:off x="697384" y="1497669"/>
            <a:ext cx="61161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Mauritius Inland Aquaculture is one of the key sectors identified by Government to boost local fish production and increase exports of locally produced seafood products. </a:t>
            </a:r>
          </a:p>
        </p:txBody>
      </p:sp>
    </p:spTree>
    <p:extLst>
      <p:ext uri="{BB962C8B-B14F-4D97-AF65-F5344CB8AC3E}">
        <p14:creationId xmlns:p14="http://schemas.microsoft.com/office/powerpoint/2010/main" val="31824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6E9810F2-DDB9-49B1-88D2-7152EF12E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4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449865-6A3A-4459-B57C-A71D2DA01327}"/>
              </a:ext>
            </a:extLst>
          </p:cNvPr>
          <p:cNvSpPr txBox="1"/>
          <p:nvPr/>
        </p:nvSpPr>
        <p:spPr>
          <a:xfrm>
            <a:off x="377776" y="1577326"/>
            <a:ext cx="44408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7C9D0"/>
                </a:solidFill>
                <a:latin typeface="Tw Cen MT" panose="020B0602020104020603" pitchFamily="34" charset="0"/>
              </a:rPr>
              <a:t>Fiscal Policy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8-year tax holiday for companies engaged in industrial fishing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No import duties on equipment and raw material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VAT on raw materials is payable at customs clearance but reimbursable on exports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Corporate tax at 3% for export-oriented enterprises​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Value added tax at 15% 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Personal and Corporate tax rate harmonized at 15%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Tax-free dividends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No restriction on ownership: 100% foreign ownership allowed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No exchange controls: free repatriation of profits, dividends and capital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No minimum foreign capital required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Capital and annual allowances for investment in equipment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80844-03CE-4BA2-9ED4-9F4F7A62E50B}"/>
              </a:ext>
            </a:extLst>
          </p:cNvPr>
          <p:cNvSpPr txBox="1"/>
          <p:nvPr/>
        </p:nvSpPr>
        <p:spPr>
          <a:xfrm>
            <a:off x="8928265" y="2439101"/>
            <a:ext cx="375036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7C9D0"/>
                </a:solidFill>
                <a:latin typeface="Tw Cen MT" panose="020B0602020104020603" pitchFamily="34" charset="0"/>
              </a:rPr>
              <a:t>Market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Mauritian exports benefit from preferential market under various agreements: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Access to the US market under the Africa Growth Opportunity Act (AGOA).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Ease of access to the European Union under the Economic Partnership Agreement (EPA).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Access to COMESA and SADC countries as well as to IOC (Indian Ocean Commission) countries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31CCAF-4E15-40DE-A7BC-16BBAF2EAEAC}"/>
              </a:ext>
            </a:extLst>
          </p:cNvPr>
          <p:cNvSpPr txBox="1"/>
          <p:nvPr/>
        </p:nvSpPr>
        <p:spPr>
          <a:xfrm>
            <a:off x="4954872" y="1685047"/>
            <a:ext cx="38371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7C9D0"/>
                </a:solidFill>
                <a:latin typeface="Tw Cen MT" panose="020B0602020104020603" pitchFamily="34" charset="0"/>
              </a:rPr>
              <a:t>Other Incentives</a:t>
            </a:r>
            <a:r>
              <a:rPr lang="en-US" sz="1400" b="1" dirty="0">
                <a:solidFill>
                  <a:srgbClr val="67C9D0"/>
                </a:solidFill>
                <a:latin typeface="Tw Cen MT" panose="020B0602020104020603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Air freight rebate on export of chilled fish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Modern infrastructure for setting up factories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Modern Freeport and logistics facilities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Sea and air connectivity through major shipping lines and airlines, respectively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Streamlined procedures for the recruitment of expatriates and foreign </a:t>
            </a:r>
            <a:r>
              <a:rPr lang="en-US" sz="1400" dirty="0" err="1">
                <a:solidFill>
                  <a:srgbClr val="746457"/>
                </a:solidFill>
                <a:latin typeface="Tw Cen MT" panose="020B0602020104020603" pitchFamily="34" charset="0"/>
              </a:rPr>
              <a:t>labour</a:t>
            </a: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Secure investment location with established rule of law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Freest and most business-friendly country in Africa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Unique lifestyle with a blend of cultures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Flexible and skilled workforce along with an investment friendly regulatory regime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Multi ethnic and skilled pool of bilingual (English &amp; French) workforce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46457"/>
                </a:solidFill>
                <a:latin typeface="Tw Cen MT" panose="020B0602020104020603" pitchFamily="34" charset="0"/>
              </a:rPr>
              <a:t>Convenient time zone (GMT +4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) </a:t>
            </a:r>
            <a:endParaRPr lang="en-US" sz="1400" dirty="0">
              <a:latin typeface="Tw Cen MT" panose="020B06020201040206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7B5F07-4709-4EDD-B6FF-9865F97A544A}"/>
              </a:ext>
            </a:extLst>
          </p:cNvPr>
          <p:cNvSpPr txBox="1">
            <a:spLocks/>
          </p:cNvSpPr>
          <p:nvPr/>
        </p:nvSpPr>
        <p:spPr>
          <a:xfrm>
            <a:off x="646590" y="555671"/>
            <a:ext cx="91440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67C9D0"/>
                </a:solidFill>
                <a:latin typeface="Hero" panose="00000500000000000000" pitchFamily="2" charset="0"/>
              </a:rPr>
              <a:t>Why Mauritius?</a:t>
            </a:r>
            <a:endParaRPr lang="en-US" sz="3600" b="1" dirty="0">
              <a:solidFill>
                <a:srgbClr val="67C9D0"/>
              </a:solidFill>
            </a:endParaRPr>
          </a:p>
        </p:txBody>
      </p:sp>
      <p:pic>
        <p:nvPicPr>
          <p:cNvPr id="13" name="Picture 30" descr="Не облагается налогом – Бесплатные иконки: бизнес и финансы">
            <a:extLst>
              <a:ext uri="{FF2B5EF4-FFF2-40B4-BE49-F238E27FC236}">
                <a16:creationId xmlns:a16="http://schemas.microsoft.com/office/drawing/2014/main" id="{EE88B164-63B0-4B04-8C12-8B4752A8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70" y="1305250"/>
            <a:ext cx="625158" cy="6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Incentive Icons - Download Free Vector Icons | Noun Project">
            <a:extLst>
              <a:ext uri="{FF2B5EF4-FFF2-40B4-BE49-F238E27FC236}">
                <a16:creationId xmlns:a16="http://schemas.microsoft.com/office/drawing/2014/main" id="{CD0FC20B-B9BB-42BF-9970-594EC522C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29" y="1365659"/>
            <a:ext cx="625158" cy="6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2" descr="WISE - Developing The Next Generation of Female Sales Leaders">
            <a:extLst>
              <a:ext uri="{FF2B5EF4-FFF2-40B4-BE49-F238E27FC236}">
                <a16:creationId xmlns:a16="http://schemas.microsoft.com/office/drawing/2014/main" id="{526989AA-0479-4D1E-8F7D-6EE65B11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958" y="2254952"/>
            <a:ext cx="606833" cy="60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2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467A0162-8BF3-4D7A-BCF9-4BB818F6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" y="0"/>
            <a:ext cx="1215611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D98302-CC4C-42BA-9EE6-92DFC1B28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190" y="403271"/>
            <a:ext cx="9144000" cy="879475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>
                <a:solidFill>
                  <a:srgbClr val="67C9D0"/>
                </a:solidFill>
              </a:rPr>
              <a:t>Mauritius Your Investment Destination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8E0333F-FFBD-4DCA-9D3B-E75E96E12524}"/>
              </a:ext>
            </a:extLst>
          </p:cNvPr>
          <p:cNvSpPr/>
          <p:nvPr/>
        </p:nvSpPr>
        <p:spPr>
          <a:xfrm rot="10800000">
            <a:off x="1099930" y="1642319"/>
            <a:ext cx="5013896" cy="1378423"/>
          </a:xfrm>
          <a:prstGeom prst="rightArrow">
            <a:avLst/>
          </a:prstGeom>
          <a:solidFill>
            <a:srgbClr val="67C9D0"/>
          </a:solidFill>
          <a:ln>
            <a:solidFill>
              <a:srgbClr val="67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E6F9F46-CFEC-45FA-A63F-9BAAA50F1CB3}"/>
              </a:ext>
            </a:extLst>
          </p:cNvPr>
          <p:cNvSpPr/>
          <p:nvPr/>
        </p:nvSpPr>
        <p:spPr>
          <a:xfrm>
            <a:off x="6095885" y="4007179"/>
            <a:ext cx="5009437" cy="1378423"/>
          </a:xfrm>
          <a:prstGeom prst="rightArrow">
            <a:avLst/>
          </a:prstGeom>
          <a:solidFill>
            <a:srgbClr val="67C9D0"/>
          </a:solidFill>
          <a:ln>
            <a:solidFill>
              <a:srgbClr val="67C9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EE4E98-C893-4558-9C17-01F154BE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827" y="1282744"/>
            <a:ext cx="6060232" cy="3413645"/>
          </a:xfrm>
          <a:prstGeom prst="rect">
            <a:avLst/>
          </a:prstGeom>
          <a:ln w="28575">
            <a:solidFill>
              <a:srgbClr val="67C9D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E40957-ACBB-45EC-B463-1344A19DF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2" y="2331532"/>
            <a:ext cx="6095884" cy="3380155"/>
          </a:xfrm>
          <a:prstGeom prst="rect">
            <a:avLst/>
          </a:prstGeom>
          <a:ln w="28575">
            <a:solidFill>
              <a:srgbClr val="67C9D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2471DA-9AA2-463A-BC3B-CFABED6FBC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11262" b="5881"/>
          <a:stretch/>
        </p:blipFill>
        <p:spPr>
          <a:xfrm>
            <a:off x="3951498" y="1686017"/>
            <a:ext cx="4217468" cy="3739728"/>
          </a:xfrm>
          <a:prstGeom prst="rect">
            <a:avLst/>
          </a:prstGeom>
          <a:ln w="28575">
            <a:solidFill>
              <a:srgbClr val="67C9D0"/>
            </a:solidFill>
          </a:ln>
        </p:spPr>
      </p:pic>
    </p:spTree>
    <p:extLst>
      <p:ext uri="{BB962C8B-B14F-4D97-AF65-F5344CB8AC3E}">
        <p14:creationId xmlns:p14="http://schemas.microsoft.com/office/powerpoint/2010/main" val="4026467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0845D755FEA945AE80D3E1F597BD8B" ma:contentTypeVersion="6" ma:contentTypeDescription="Create a new document." ma:contentTypeScope="" ma:versionID="38e5eb73e540cb207161542cacc87cdb">
  <xsd:schema xmlns:xsd="http://www.w3.org/2001/XMLSchema" xmlns:xs="http://www.w3.org/2001/XMLSchema" xmlns:p="http://schemas.microsoft.com/office/2006/metadata/properties" xmlns:ns2="9f9a916a-43eb-4329-93e3-fd3f9aeccc96" targetNamespace="http://schemas.microsoft.com/office/2006/metadata/properties" ma:root="true" ma:fieldsID="c8bc9fbacac0e20805180ec951699dde" ns2:_="">
    <xsd:import namespace="9f9a916a-43eb-4329-93e3-fd3f9aeccc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a916a-43eb-4329-93e3-fd3f9aecc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6C6375-66C2-445F-B327-AEBF195E3476}"/>
</file>

<file path=customXml/itemProps2.xml><?xml version="1.0" encoding="utf-8"?>
<ds:datastoreItem xmlns:ds="http://schemas.openxmlformats.org/officeDocument/2006/customXml" ds:itemID="{AB7A2B96-8923-4DE5-A530-2B0293C6C20C}"/>
</file>

<file path=customXml/itemProps3.xml><?xml version="1.0" encoding="utf-8"?>
<ds:datastoreItem xmlns:ds="http://schemas.openxmlformats.org/officeDocument/2006/customXml" ds:itemID="{05A04494-F11F-4954-9AC2-C50721B1C4A7}"/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514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Hero</vt:lpstr>
      <vt:lpstr>Tw Cen MT</vt:lpstr>
      <vt:lpstr>Office Theme</vt:lpstr>
      <vt:lpstr>PowerPoint Presentation</vt:lpstr>
      <vt:lpstr>Mauritius Fishing and Aquaculture Sector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Mauritius Your Investment Destination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Archana Audit</dc:creator>
  <cp:lastModifiedBy>Archana Audit</cp:lastModifiedBy>
  <cp:revision>60</cp:revision>
  <dcterms:created xsi:type="dcterms:W3CDTF">2021-06-08T11:47:04Z</dcterms:created>
  <dcterms:modified xsi:type="dcterms:W3CDTF">2021-06-11T13:47:14Z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0x0101002B0845D755FEA945AE80D3E1F597BD8B</vt:lpwstr>
  </property>
</Properties>
</file>