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7" r:id="rId4"/>
  </p:sldMasterIdLst>
  <p:notesMasterIdLst>
    <p:notesMasterId r:id="rId35"/>
  </p:notesMasterIdLst>
  <p:sldIdLst>
    <p:sldId id="881" r:id="rId5"/>
    <p:sldId id="1876" r:id="rId6"/>
    <p:sldId id="1879" r:id="rId7"/>
    <p:sldId id="258" r:id="rId8"/>
    <p:sldId id="257" r:id="rId9"/>
    <p:sldId id="1878" r:id="rId10"/>
    <p:sldId id="285" r:id="rId11"/>
    <p:sldId id="871" r:id="rId12"/>
    <p:sldId id="1840" r:id="rId13"/>
    <p:sldId id="264" r:id="rId14"/>
    <p:sldId id="1877" r:id="rId15"/>
    <p:sldId id="1847" r:id="rId16"/>
    <p:sldId id="888" r:id="rId17"/>
    <p:sldId id="1863" r:id="rId18"/>
    <p:sldId id="1865" r:id="rId19"/>
    <p:sldId id="1855" r:id="rId20"/>
    <p:sldId id="1846" r:id="rId21"/>
    <p:sldId id="1872" r:id="rId22"/>
    <p:sldId id="282" r:id="rId23"/>
    <p:sldId id="1857" r:id="rId24"/>
    <p:sldId id="882" r:id="rId25"/>
    <p:sldId id="1850" r:id="rId26"/>
    <p:sldId id="880" r:id="rId27"/>
    <p:sldId id="1884" r:id="rId28"/>
    <p:sldId id="1859" r:id="rId29"/>
    <p:sldId id="1861" r:id="rId30"/>
    <p:sldId id="1885" r:id="rId31"/>
    <p:sldId id="316" r:id="rId32"/>
    <p:sldId id="1883" r:id="rId33"/>
    <p:sldId id="280" r:id="rId3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BA1"/>
    <a:srgbClr val="B3C7CF"/>
    <a:srgbClr val="7AC043"/>
    <a:srgbClr val="D19851"/>
    <a:srgbClr val="264457"/>
    <a:srgbClr val="13676C"/>
    <a:srgbClr val="A9AB55"/>
    <a:srgbClr val="154D55"/>
    <a:srgbClr val="0F1B23"/>
    <a:srgbClr val="D9C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57" autoAdjust="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227-4B20-846D-F808B37EBC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Sheet1!$A$4:$A$10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2015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Sheet1!$B$4:$B$10</c:f>
              <c:numCache>
                <c:formatCode>General</c:formatCode>
                <c:ptCount val="7"/>
                <c:pt idx="0">
                  <c:v>500</c:v>
                </c:pt>
                <c:pt idx="1">
                  <c:v>575</c:v>
                </c:pt>
                <c:pt idx="2">
                  <c:v>631</c:v>
                </c:pt>
                <c:pt idx="3">
                  <c:v>700</c:v>
                </c:pt>
                <c:pt idx="4">
                  <c:v>750</c:v>
                </c:pt>
                <c:pt idx="5">
                  <c:v>800</c:v>
                </c:pt>
                <c:pt idx="6">
                  <c:v>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27-4B20-846D-F808B37EBC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38738272"/>
        <c:axId val="352265408"/>
      </c:barChart>
      <c:catAx>
        <c:axId val="53873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265408"/>
        <c:crosses val="autoZero"/>
        <c:auto val="1"/>
        <c:lblAlgn val="ctr"/>
        <c:lblOffset val="100"/>
        <c:noMultiLvlLbl val="0"/>
      </c:catAx>
      <c:valAx>
        <c:axId val="352265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873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3B-4A84-8A6C-9CF7F4E85B75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3B-4A84-8A6C-9CF7F4E85B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3B-4A84-8A6C-9CF7F4E85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D5-43AE-BFA8-2B0A69E18A2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D5-43AE-BFA8-2B0A69E18A2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D5-43AE-BFA8-2B0A69E18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BE-42EE-AB9A-06D9F8E9693B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BE-42EE-AB9A-06D9F8E9693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BE-42EE-AB9A-06D9F8E96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848717299452361E-2"/>
          <c:y val="5.038003535898475E-3"/>
          <c:w val="0.94541597752873086"/>
          <c:h val="0.902218267788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758-4835-BDA3-1FC2C486FD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17700</c:v>
                </c:pt>
                <c:pt idx="1">
                  <c:v>19242</c:v>
                </c:pt>
                <c:pt idx="2">
                  <c:v>21500</c:v>
                </c:pt>
                <c:pt idx="3">
                  <c:v>23000</c:v>
                </c:pt>
                <c:pt idx="4">
                  <c:v>24000</c:v>
                </c:pt>
                <c:pt idx="5">
                  <c:v>27000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58-4835-BDA3-1FC2C486FD4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3193632"/>
        <c:axId val="1283271840"/>
      </c:barChart>
      <c:catAx>
        <c:axId val="109319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271840"/>
        <c:crosses val="autoZero"/>
        <c:auto val="1"/>
        <c:lblAlgn val="ctr"/>
        <c:lblOffset val="100"/>
        <c:noMultiLvlLbl val="0"/>
      </c:catAx>
      <c:valAx>
        <c:axId val="1283271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319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AC7-40DF-96A2-6075B804A5F2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C7-40DF-96A2-6075B804A5F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7-40DF-96A2-6075B804A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94-4576-931A-9F136C36A34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94-4576-931A-9F136C36A34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94-4576-931A-9F136C36A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91-4675-9061-EEDF5EBD5829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91-4675-9061-EEDF5EBD582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91-4675-9061-EEDF5EBD5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0-44FA-9786-DD0E3EBDE45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0-44FA-9786-DD0E3EBDE45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10-44FA-9786-DD0E3EBDE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7C-4136-9B10-9535CB39238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7C-4136-9B10-9535CB39238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7C-4136-9B10-9535CB392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1C8C5"/>
            </a:solidFill>
          </c:spPr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2-41E3-8C9D-DDF61ED7371E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62-41E3-8C9D-DDF61ED7371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62-41E3-8C9D-DDF61ED73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1C8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79-40CB-8599-0B47191B503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79-40CB-8599-0B47191B503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79-40CB-8599-0B47191B5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6719B-BB3D-4EA9-906D-6A23D79863CD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C6954-203E-4D50-86D8-7CB79B7E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6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B3B4A-6303-40AA-ACE2-A51BF4A0C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2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B3B4A-6303-40AA-ACE2-A51BF4A0C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5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B3B4A-6303-40AA-ACE2-A51BF4A0C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54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B3B4A-6303-40AA-ACE2-A51BF4A0C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49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9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B3B4A-6303-40AA-ACE2-A51BF4A0CB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6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C6954-203E-4D50-86D8-7CB79B7E52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3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5849-8880-4C1E-AF55-1FFB25E75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CE0E1-6936-43F8-BD31-AA347D1EA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0497F-B54F-4A5A-8C18-75C4D56C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2869D-1493-4D80-B2A5-C6AAEE6E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D7AF-CB08-4609-B07E-2011DEEC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B26-CAA5-4E10-B1A7-66E4667D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92DEB-2047-4834-9AF2-02C5F5DF2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F646-FFE4-4B0C-A65C-5681DCD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1964-BF2A-41AE-811F-88E76B5D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EFCD1-EF67-44BB-8553-9DE7B0D4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501241-D481-4BCB-BC9D-5A5BC034A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00A12-443E-4B29-B27C-CD1107B7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56FFC-632B-40E4-8BAF-E434C2DE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3B9E-AA27-45B9-9A9C-EF50359C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F0A5-F1FB-4F43-92C0-DF5D8ADC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9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501348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169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2DF3-AF0E-43C0-8425-C69B3045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A368-F5D3-460C-93CB-CE34717A5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259-50DC-4343-BC31-09CB97B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77C6-901D-4E40-87CB-9A54014B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BA9E-0D14-4B50-9069-1673B9A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C254-353B-4094-8F15-5A853F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7F7C-6385-494B-9A45-918BEA38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B51C-4CE1-47D1-9FCE-37B51F3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7003-9C12-469A-BB6A-BFF8D281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377C-028D-435A-85E4-18DB168A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9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0BC4-F4D3-41C7-93CA-81B6A0A9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F695-B0A7-4731-83BF-A0E91A6E3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EA3F-2BBE-4E2B-B543-75E0EC5C3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59C5E-AD49-4869-B347-009D780C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AC9C8-C06D-4384-9916-80B86D66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19853-C219-4485-A562-6FF79A73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A69E-2238-45DE-8225-737DDB08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532F0-ED8E-469D-8AD9-8A4655686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4BBB7-1847-47AA-B088-73365DF4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96D7D-43A3-42B8-B5A2-C34C57E8C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ACACD-0539-4D97-937A-96625D57D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909E9-E678-48EF-8C00-CBF0CCFC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460CD-1CAA-46B2-82C7-C95500D7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9481-FC4C-41E5-A698-811EA273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03B2-5666-4311-B1C1-348510FE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02FD2-BBD3-4041-A345-3CB0FF06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41F32-F3A0-40B8-AB6F-E1BB2EB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7C7D9-5EE2-4F15-AECE-3BC664C9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4DDB1-7D64-4BE4-B279-6EB348CB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5E062-6116-438D-8852-FE7E2AFF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1B5A-7722-41C7-931C-1A1A3211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A7DE-9B61-4246-8951-79D2A145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EA0-D683-4DD8-A932-C71CA4E2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CBAF-67C7-4330-BB62-A82BFBF34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C2233-8897-4F74-A07D-97B882EA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858F-2067-47FA-88C9-2BA0BF2C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567F-F571-44B3-AD1F-6A41479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6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D9FE-C287-42AD-95CE-22931AD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7D6A9-9059-4C3E-AF79-ED0F92B1E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C98CF-CDA1-4A92-B0AC-A37433298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24A7-3593-4EDB-AC51-BB6CF428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705-2BAF-4DB0-A695-28569C96CF7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21FB-0199-4601-800D-2436F931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E19B2-A0CC-42A6-BCB1-FCB0541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6BAE-2863-48E8-B132-2E10584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9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9602B-24D3-4712-8F95-174EFD54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537-8A2C-4BFF-8226-65ADDE10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98F2-8AF5-4590-BB30-A9603ADE8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62266-AFDD-41AA-9A68-4BA8BD7750A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375E-2AA2-4DF0-9F27-764109397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610A-587E-4620-9EF2-8C392616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438DC-7F7A-4C6F-A2FF-7D17F8D6C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39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3" Type="http://schemas.openxmlformats.org/officeDocument/2006/relationships/image" Target="../media/image38.tiff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0" Type="http://schemas.openxmlformats.org/officeDocument/2006/relationships/chart" Target="../charts/chart9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, traffic, table, sitting&#10;&#10;Description automatically generated">
            <a:extLst>
              <a:ext uri="{FF2B5EF4-FFF2-40B4-BE49-F238E27FC236}">
                <a16:creationId xmlns:a16="http://schemas.microsoft.com/office/drawing/2014/main" id="{9EE068B1-F6F7-4186-B317-11EE8162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" y="0"/>
            <a:ext cx="1218815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3B1FF-C3D7-42F0-91E2-58238033642F}"/>
              </a:ext>
            </a:extLst>
          </p:cNvPr>
          <p:cNvSpPr txBox="1"/>
          <p:nvPr/>
        </p:nvSpPr>
        <p:spPr>
          <a:xfrm>
            <a:off x="5148323" y="1626170"/>
            <a:ext cx="7417176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Mauritius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1D35A6-0FA5-4CE2-A0E8-4C61BB987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99" y="4409427"/>
            <a:ext cx="3871826" cy="2737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B2428-5A95-4EC0-BE8D-C8E003013A5C}"/>
              </a:ext>
            </a:extLst>
          </p:cNvPr>
          <p:cNvSpPr txBox="1"/>
          <p:nvPr/>
        </p:nvSpPr>
        <p:spPr>
          <a:xfrm>
            <a:off x="6095999" y="2949609"/>
            <a:ext cx="5521825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bg1"/>
                </a:solidFill>
                <a:latin typeface="Tw Cen MT" panose="020B0602020104020603" pitchFamily="34" charset="0"/>
              </a:rPr>
              <a:t>Transitioning into a Digital Hub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398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F438E-DD8B-4D13-981D-5440DB186A6B}"/>
              </a:ext>
            </a:extLst>
          </p:cNvPr>
          <p:cNvSpPr txBox="1"/>
          <p:nvPr/>
        </p:nvSpPr>
        <p:spPr>
          <a:xfrm>
            <a:off x="5305464" y="41134"/>
            <a:ext cx="2956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Why Mauritius</a:t>
            </a:r>
          </a:p>
        </p:txBody>
      </p:sp>
      <p:pic>
        <p:nvPicPr>
          <p:cNvPr id="105" name="Picture 104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AAF4C5CA-E51E-46CD-8DAC-D554E22B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0" y="1069211"/>
            <a:ext cx="3003399" cy="4509502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615AF6E5-D955-4959-8231-8AF81DA2375E}"/>
              </a:ext>
            </a:extLst>
          </p:cNvPr>
          <p:cNvSpPr/>
          <p:nvPr/>
        </p:nvSpPr>
        <p:spPr>
          <a:xfrm rot="5400000">
            <a:off x="6786399" y="-4081225"/>
            <a:ext cx="45720" cy="9785484"/>
          </a:xfrm>
          <a:prstGeom prst="rect">
            <a:avLst/>
          </a:prstGeom>
          <a:solidFill>
            <a:srgbClr val="1F4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1D0EF94-600B-45AE-8F51-C4A688A820FB}"/>
              </a:ext>
            </a:extLst>
          </p:cNvPr>
          <p:cNvSpPr/>
          <p:nvPr/>
        </p:nvSpPr>
        <p:spPr>
          <a:xfrm>
            <a:off x="11679142" y="5992865"/>
            <a:ext cx="45719" cy="589281"/>
          </a:xfrm>
          <a:prstGeom prst="rect">
            <a:avLst/>
          </a:prstGeom>
          <a:solidFill>
            <a:srgbClr val="1F4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2" name="Chart 121">
            <a:extLst>
              <a:ext uri="{FF2B5EF4-FFF2-40B4-BE49-F238E27FC236}">
                <a16:creationId xmlns:a16="http://schemas.microsoft.com/office/drawing/2014/main" id="{929C9F27-C8AC-40C1-9DF0-521BDFCCF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321773"/>
              </p:ext>
            </p:extLst>
          </p:nvPr>
        </p:nvGraphicFramePr>
        <p:xfrm>
          <a:off x="3823630" y="1018569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3" name="Chart 122">
            <a:extLst>
              <a:ext uri="{FF2B5EF4-FFF2-40B4-BE49-F238E27FC236}">
                <a16:creationId xmlns:a16="http://schemas.microsoft.com/office/drawing/2014/main" id="{B8EEA1CF-F934-45CF-8369-8321BB8BB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789618"/>
              </p:ext>
            </p:extLst>
          </p:nvPr>
        </p:nvGraphicFramePr>
        <p:xfrm>
          <a:off x="3823629" y="1895645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4" name="Chart 123">
            <a:extLst>
              <a:ext uri="{FF2B5EF4-FFF2-40B4-BE49-F238E27FC236}">
                <a16:creationId xmlns:a16="http://schemas.microsoft.com/office/drawing/2014/main" id="{A52B3035-7760-4145-B478-4A1C7A978A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990621"/>
              </p:ext>
            </p:extLst>
          </p:nvPr>
        </p:nvGraphicFramePr>
        <p:xfrm>
          <a:off x="3791454" y="2835503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2" name="Chart 131">
            <a:extLst>
              <a:ext uri="{FF2B5EF4-FFF2-40B4-BE49-F238E27FC236}">
                <a16:creationId xmlns:a16="http://schemas.microsoft.com/office/drawing/2014/main" id="{C6366AAB-7ED7-472A-AE74-2F644895D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605432"/>
              </p:ext>
            </p:extLst>
          </p:nvPr>
        </p:nvGraphicFramePr>
        <p:xfrm>
          <a:off x="3758504" y="3773855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3" name="Chart 132">
            <a:extLst>
              <a:ext uri="{FF2B5EF4-FFF2-40B4-BE49-F238E27FC236}">
                <a16:creationId xmlns:a16="http://schemas.microsoft.com/office/drawing/2014/main" id="{5E0216B8-6F3C-4413-9CC7-8C3471FF3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298471"/>
              </p:ext>
            </p:extLst>
          </p:nvPr>
        </p:nvGraphicFramePr>
        <p:xfrm>
          <a:off x="3823629" y="5032124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4" name="Chart 133">
            <a:extLst>
              <a:ext uri="{FF2B5EF4-FFF2-40B4-BE49-F238E27FC236}">
                <a16:creationId xmlns:a16="http://schemas.microsoft.com/office/drawing/2014/main" id="{D73A810D-BB8E-403D-913A-211BA2B0B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419261"/>
              </p:ext>
            </p:extLst>
          </p:nvPr>
        </p:nvGraphicFramePr>
        <p:xfrm>
          <a:off x="7608230" y="1018569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5" name="Chart 134">
            <a:extLst>
              <a:ext uri="{FF2B5EF4-FFF2-40B4-BE49-F238E27FC236}">
                <a16:creationId xmlns:a16="http://schemas.microsoft.com/office/drawing/2014/main" id="{C000B503-66F8-4F63-BD49-2001CB2AA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859000"/>
              </p:ext>
            </p:extLst>
          </p:nvPr>
        </p:nvGraphicFramePr>
        <p:xfrm>
          <a:off x="7608230" y="2080725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6" name="Chart 135">
            <a:extLst>
              <a:ext uri="{FF2B5EF4-FFF2-40B4-BE49-F238E27FC236}">
                <a16:creationId xmlns:a16="http://schemas.microsoft.com/office/drawing/2014/main" id="{AC46484F-6FDB-4D5C-B657-E26126668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377328"/>
              </p:ext>
            </p:extLst>
          </p:nvPr>
        </p:nvGraphicFramePr>
        <p:xfrm>
          <a:off x="7608229" y="3142881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37" name="Chart 136">
            <a:extLst>
              <a:ext uri="{FF2B5EF4-FFF2-40B4-BE49-F238E27FC236}">
                <a16:creationId xmlns:a16="http://schemas.microsoft.com/office/drawing/2014/main" id="{37E2538B-A32C-4E16-9458-EFDB4E246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342596"/>
              </p:ext>
            </p:extLst>
          </p:nvPr>
        </p:nvGraphicFramePr>
        <p:xfrm>
          <a:off x="7608229" y="4205037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38" name="Chart 137">
            <a:extLst>
              <a:ext uri="{FF2B5EF4-FFF2-40B4-BE49-F238E27FC236}">
                <a16:creationId xmlns:a16="http://schemas.microsoft.com/office/drawing/2014/main" id="{1D24A40A-CF48-49AC-AA83-51C8BF734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405310"/>
              </p:ext>
            </p:extLst>
          </p:nvPr>
        </p:nvGraphicFramePr>
        <p:xfrm>
          <a:off x="7608229" y="5089542"/>
          <a:ext cx="914399" cy="118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EECC6A3-FBCA-4095-8FC6-B230F5318ABF}"/>
              </a:ext>
            </a:extLst>
          </p:cNvPr>
          <p:cNvSpPr txBox="1"/>
          <p:nvPr/>
        </p:nvSpPr>
        <p:spPr>
          <a:xfrm>
            <a:off x="4079490" y="133186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C73534-6994-44BF-8EFE-1CCA67BB0CE0}"/>
              </a:ext>
            </a:extLst>
          </p:cNvPr>
          <p:cNvSpPr txBox="1"/>
          <p:nvPr/>
        </p:nvSpPr>
        <p:spPr>
          <a:xfrm>
            <a:off x="4079490" y="223641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C1081C-A6FE-49DD-BEDF-6BA2F6479632}"/>
              </a:ext>
            </a:extLst>
          </p:cNvPr>
          <p:cNvSpPr txBox="1"/>
          <p:nvPr/>
        </p:nvSpPr>
        <p:spPr>
          <a:xfrm>
            <a:off x="4098985" y="314288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303474-03FC-4FFD-B12F-CABF0D3054BA}"/>
              </a:ext>
            </a:extLst>
          </p:cNvPr>
          <p:cNvSpPr txBox="1"/>
          <p:nvPr/>
        </p:nvSpPr>
        <p:spPr>
          <a:xfrm>
            <a:off x="4021981" y="4068826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73BEED-30C2-45CE-BF65-8DA601D5C1E8}"/>
              </a:ext>
            </a:extLst>
          </p:cNvPr>
          <p:cNvSpPr txBox="1"/>
          <p:nvPr/>
        </p:nvSpPr>
        <p:spPr>
          <a:xfrm>
            <a:off x="4067166" y="5333131"/>
            <a:ext cx="39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11F20F-4041-43E9-BFF4-4B185A831AD3}"/>
              </a:ext>
            </a:extLst>
          </p:cNvPr>
          <p:cNvSpPr txBox="1"/>
          <p:nvPr/>
        </p:nvSpPr>
        <p:spPr>
          <a:xfrm>
            <a:off x="7859433" y="133186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86460C-0EBF-4D0A-8AF4-76BBAD73E196}"/>
              </a:ext>
            </a:extLst>
          </p:cNvPr>
          <p:cNvSpPr txBox="1"/>
          <p:nvPr/>
        </p:nvSpPr>
        <p:spPr>
          <a:xfrm>
            <a:off x="7859433" y="2390212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E11132-0FF8-4479-B3FE-FAE51865635D}"/>
              </a:ext>
            </a:extLst>
          </p:cNvPr>
          <p:cNvSpPr txBox="1"/>
          <p:nvPr/>
        </p:nvSpPr>
        <p:spPr>
          <a:xfrm>
            <a:off x="7859433" y="345236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1C9B46-1562-4538-B7EE-82D0174D6033}"/>
              </a:ext>
            </a:extLst>
          </p:cNvPr>
          <p:cNvSpPr txBox="1"/>
          <p:nvPr/>
        </p:nvSpPr>
        <p:spPr>
          <a:xfrm>
            <a:off x="7859433" y="451452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43AAF0-483C-458D-A600-C080B2F46F3A}"/>
              </a:ext>
            </a:extLst>
          </p:cNvPr>
          <p:cNvSpPr txBox="1"/>
          <p:nvPr/>
        </p:nvSpPr>
        <p:spPr>
          <a:xfrm>
            <a:off x="7734846" y="5444286"/>
            <a:ext cx="65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1B0B6-26D1-4343-9366-10B602B1F467}"/>
              </a:ext>
            </a:extLst>
          </p:cNvPr>
          <p:cNvSpPr txBox="1"/>
          <p:nvPr/>
        </p:nvSpPr>
        <p:spPr>
          <a:xfrm>
            <a:off x="4621573" y="1426277"/>
            <a:ext cx="20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Geo-strategic Position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129782-17DE-4687-8C68-F8D924FA225B}"/>
              </a:ext>
            </a:extLst>
          </p:cNvPr>
          <p:cNvSpPr txBox="1"/>
          <p:nvPr/>
        </p:nvSpPr>
        <p:spPr>
          <a:xfrm>
            <a:off x="4637786" y="2207210"/>
            <a:ext cx="272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Political, Social &amp; Economic Stability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2F6286-39BE-47E3-9C93-771B5B42FCBF}"/>
              </a:ext>
            </a:extLst>
          </p:cNvPr>
          <p:cNvSpPr txBox="1"/>
          <p:nvPr/>
        </p:nvSpPr>
        <p:spPr>
          <a:xfrm>
            <a:off x="4621571" y="3136612"/>
            <a:ext cx="272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Modern and Investor-friendly legal &amp; regulatory framework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088652-D750-40EC-AE85-AA897AE6C34F}"/>
              </a:ext>
            </a:extLst>
          </p:cNvPr>
          <p:cNvSpPr txBox="1"/>
          <p:nvPr/>
        </p:nvSpPr>
        <p:spPr>
          <a:xfrm>
            <a:off x="4703500" y="4145782"/>
            <a:ext cx="272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Freest and most business-friendly country in Africa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B73852-DC0A-463C-AFAB-03896119BFBC}"/>
              </a:ext>
            </a:extLst>
          </p:cNvPr>
          <p:cNvSpPr txBox="1"/>
          <p:nvPr/>
        </p:nvSpPr>
        <p:spPr>
          <a:xfrm>
            <a:off x="4637786" y="5524880"/>
            <a:ext cx="272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Fiscal Incentives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B308A9-2655-4E65-9F8B-70385160D896}"/>
              </a:ext>
            </a:extLst>
          </p:cNvPr>
          <p:cNvSpPr txBox="1"/>
          <p:nvPr/>
        </p:nvSpPr>
        <p:spPr>
          <a:xfrm>
            <a:off x="8525623" y="1324757"/>
            <a:ext cx="28672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Tw Cen MT"/>
              </a:rPr>
              <a:t>Well established and regulated financial services centre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103067-28D1-4019-ACA4-E0CC55B2CCA9}"/>
              </a:ext>
            </a:extLst>
          </p:cNvPr>
          <p:cNvSpPr txBox="1"/>
          <p:nvPr/>
        </p:nvSpPr>
        <p:spPr>
          <a:xfrm>
            <a:off x="8525623" y="2261872"/>
            <a:ext cx="28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Availability of highly qualified professionals, bilingual in English and French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9C1A23-D3C3-4B2D-A985-2D28B4AC0D7A}"/>
              </a:ext>
            </a:extLst>
          </p:cNvPr>
          <p:cNvSpPr txBox="1"/>
          <p:nvPr/>
        </p:nvSpPr>
        <p:spPr>
          <a:xfrm>
            <a:off x="8525621" y="3567329"/>
            <a:ext cx="272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State-of-the-art infrastructure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3FD576-35CE-4C0D-82BF-DC8572D2EF70}"/>
              </a:ext>
            </a:extLst>
          </p:cNvPr>
          <p:cNvSpPr txBox="1"/>
          <p:nvPr/>
        </p:nvSpPr>
        <p:spPr>
          <a:xfrm>
            <a:off x="8525621" y="4504767"/>
            <a:ext cx="286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Excellent service delivery in education, health and banking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EE6892-B18C-4C49-8738-C8E9F9FAAB5F}"/>
              </a:ext>
            </a:extLst>
          </p:cNvPr>
          <p:cNvSpPr txBox="1"/>
          <p:nvPr/>
        </p:nvSpPr>
        <p:spPr>
          <a:xfrm>
            <a:off x="8588229" y="5442500"/>
            <a:ext cx="272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Excellent quality of life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49CFE-4F23-4A04-8A31-9D97D7D6610B}"/>
              </a:ext>
            </a:extLst>
          </p:cNvPr>
          <p:cNvSpPr txBox="1"/>
          <p:nvPr/>
        </p:nvSpPr>
        <p:spPr>
          <a:xfrm>
            <a:off x="3048856" y="3221217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0476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DD1B85-61FF-4C9E-9163-6BE03543A1FD}"/>
              </a:ext>
            </a:extLst>
          </p:cNvPr>
          <p:cNvSpPr txBox="1"/>
          <p:nvPr/>
        </p:nvSpPr>
        <p:spPr>
          <a:xfrm>
            <a:off x="135117" y="13036"/>
            <a:ext cx="8905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Resilient and Diverse Fiber Connectivity </a:t>
            </a:r>
          </a:p>
          <a:p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E7873-DA5C-42FB-869C-7052B42CD94E}"/>
              </a:ext>
            </a:extLst>
          </p:cNvPr>
          <p:cNvSpPr txBox="1"/>
          <p:nvPr/>
        </p:nvSpPr>
        <p:spPr>
          <a:xfrm>
            <a:off x="253817" y="6093564"/>
            <a:ext cx="1197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0091B2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Mauritius became the 8</a:t>
            </a:r>
            <a:r>
              <a:rPr lang="en-GB" sz="2000" b="1" i="1" baseline="30000" dirty="0">
                <a:solidFill>
                  <a:srgbClr val="0091B2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b="1" i="1" dirty="0">
                <a:solidFill>
                  <a:srgbClr val="0091B2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most fibred country in the world in terms of connectivity and the first in Africa</a:t>
            </a:r>
            <a:r>
              <a:rPr lang="en-GB" sz="2000" b="1" dirty="0">
                <a:solidFill>
                  <a:srgbClr val="0091B2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i="1" dirty="0">
                <a:solidFill>
                  <a:srgbClr val="0091B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5G </a:t>
            </a:r>
            <a:r>
              <a:rPr lang="en-US" sz="2000" b="1" i="1" dirty="0" err="1">
                <a:solidFill>
                  <a:srgbClr val="0091B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licences</a:t>
            </a:r>
            <a:r>
              <a:rPr lang="en-US" sz="2000" b="1" i="1" dirty="0">
                <a:solidFill>
                  <a:srgbClr val="0091B2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granted to 3 main mobile operators</a:t>
            </a:r>
            <a:endParaRPr lang="x-none" sz="2000" b="1" i="1" dirty="0">
              <a:solidFill>
                <a:srgbClr val="0091B2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endParaRPr lang="en-GB" sz="1400" b="1" dirty="0">
              <a:solidFill>
                <a:srgbClr val="0091B2"/>
              </a:solidFill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B3587C-264E-4863-A191-CD2726A39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84" y="316697"/>
            <a:ext cx="5451659" cy="4145288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9A141-27FA-49C6-9ECD-11B27208A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19" y="4076177"/>
            <a:ext cx="4908900" cy="1200914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D7EB1E2D-9C86-4D92-979E-F7C101BD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13540" r="1" b="12673"/>
          <a:stretch/>
        </p:blipFill>
        <p:spPr>
          <a:xfrm>
            <a:off x="570356" y="532603"/>
            <a:ext cx="8225459" cy="5483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50A4F-4480-49F2-BEA4-4263691F7C8B}"/>
              </a:ext>
            </a:extLst>
          </p:cNvPr>
          <p:cNvSpPr txBox="1"/>
          <p:nvPr/>
        </p:nvSpPr>
        <p:spPr>
          <a:xfrm>
            <a:off x="7273267" y="5203312"/>
            <a:ext cx="536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from 2020, fully independent second national fibre backbone </a:t>
            </a:r>
          </a:p>
          <a:p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100 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Gbps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availability through CEB 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Fibrenet</a:t>
            </a:r>
            <a:endParaRPr lang="en-GB" sz="1400" b="1" dirty="0">
              <a:solidFill>
                <a:schemeClr val="tx2">
                  <a:lumMod val="75000"/>
                </a:schemeClr>
              </a:solidFill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b="1" dirty="0">
              <a:solidFill>
                <a:srgbClr val="0091B2"/>
              </a:solidFill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7421078" y="3003082"/>
            <a:ext cx="1694046" cy="240631"/>
          </a:xfrm>
          <a:prstGeom prst="rect">
            <a:avLst/>
          </a:prstGeom>
          <a:solidFill>
            <a:srgbClr val="053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44711" y="2966339"/>
            <a:ext cx="2086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</a:rPr>
              <a:t>New Cable – March 2021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73267" y="3315194"/>
          <a:ext cx="4479740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1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9E9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9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311857" y="3422923"/>
            <a:ext cx="29610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Tw Cen MT" panose="020B0602020104020603" pitchFamily="34" charset="0"/>
              </a:rPr>
              <a:t>The Melting Pot Indian oceanic Submarine System</a:t>
            </a:r>
          </a:p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Tw Cen MT" panose="020B0602020104020603" pitchFamily="34" charset="0"/>
              </a:rPr>
              <a:t> (METISS)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23261" y="3510498"/>
            <a:ext cx="65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201F1E"/>
                </a:solidFill>
                <a:latin typeface="Tw Cen MT" panose="020B0602020104020603" pitchFamily="34" charset="0"/>
              </a:rPr>
              <a:t>24 </a:t>
            </a:r>
            <a:r>
              <a:rPr lang="en-US" sz="1100" dirty="0" err="1">
                <a:solidFill>
                  <a:srgbClr val="201F1E"/>
                </a:solidFill>
                <a:latin typeface="Tw Cen MT" panose="020B0602020104020603" pitchFamily="34" charset="0"/>
              </a:rPr>
              <a:t>Tbp</a:t>
            </a:r>
            <a:r>
              <a:rPr lang="en-US" sz="1200" dirty="0" err="1">
                <a:solidFill>
                  <a:srgbClr val="201F1E"/>
                </a:solidFill>
                <a:latin typeface="Tw Cen MT" panose="020B0602020104020603" pitchFamily="34" charset="0"/>
              </a:rPr>
              <a:t>s</a:t>
            </a:r>
            <a:endParaRPr lang="en-US" sz="12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B9ECAF-D822-4397-B516-84D1FB082C1D}"/>
              </a:ext>
            </a:extLst>
          </p:cNvPr>
          <p:cNvSpPr txBox="1"/>
          <p:nvPr/>
        </p:nvSpPr>
        <p:spPr>
          <a:xfrm>
            <a:off x="231027" y="107193"/>
            <a:ext cx="6350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The Mauritius Talent Value Proposition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EA274-A90C-4557-A304-DA0EA19A3C6C}"/>
              </a:ext>
            </a:extLst>
          </p:cNvPr>
          <p:cNvSpPr txBox="1"/>
          <p:nvPr/>
        </p:nvSpPr>
        <p:spPr>
          <a:xfrm>
            <a:off x="1784050" y="589710"/>
            <a:ext cx="431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bilingual, effective pool of talent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700B34-3215-4E1E-8FAD-FE3EDDA5C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323" r="8270" b="11062"/>
          <a:stretch/>
        </p:blipFill>
        <p:spPr>
          <a:xfrm>
            <a:off x="590588" y="1035761"/>
            <a:ext cx="5126353" cy="372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EAFC300-3944-4FE3-BBE1-F3497C2B7E1C}"/>
              </a:ext>
            </a:extLst>
          </p:cNvPr>
          <p:cNvGrpSpPr/>
          <p:nvPr/>
        </p:nvGrpSpPr>
        <p:grpSpPr>
          <a:xfrm>
            <a:off x="6096000" y="537542"/>
            <a:ext cx="5744229" cy="5321003"/>
            <a:chOff x="3047366" y="601128"/>
            <a:chExt cx="6097268" cy="5655743"/>
          </a:xfrm>
          <a:solidFill>
            <a:schemeClr val="tx2">
              <a:lumMod val="50000"/>
            </a:schemeClr>
          </a:solidFill>
        </p:grpSpPr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471C6D7E-D8EF-4E33-966B-2C0883503C97}"/>
                </a:ext>
              </a:extLst>
            </p:cNvPr>
            <p:cNvSpPr/>
            <p:nvPr/>
          </p:nvSpPr>
          <p:spPr>
            <a:xfrm rot="10800000">
              <a:off x="5079787" y="2294466"/>
              <a:ext cx="2032423" cy="2269068"/>
            </a:xfrm>
            <a:custGeom>
              <a:avLst/>
              <a:gdLst>
                <a:gd name="connsiteX0" fmla="*/ 1016211 w 2032423"/>
                <a:gd name="connsiteY0" fmla="*/ 2269068 h 2269068"/>
                <a:gd name="connsiteX1" fmla="*/ 745699 w 2032423"/>
                <a:gd name="connsiteY1" fmla="*/ 2118063 h 2269068"/>
                <a:gd name="connsiteX2" fmla="*/ 765548 w 2032423"/>
                <a:gd name="connsiteY2" fmla="*/ 2081494 h 2269068"/>
                <a:gd name="connsiteX3" fmla="*/ 787505 w 2032423"/>
                <a:gd name="connsiteY3" fmla="*/ 1972738 h 2269068"/>
                <a:gd name="connsiteX4" fmla="*/ 508103 w 2032423"/>
                <a:gd name="connsiteY4" fmla="*/ 1693336 h 2269068"/>
                <a:gd name="connsiteX5" fmla="*/ 276419 w 2032423"/>
                <a:gd name="connsiteY5" fmla="*/ 1816522 h 2269068"/>
                <a:gd name="connsiteX6" fmla="*/ 259931 w 2032423"/>
                <a:gd name="connsiteY6" fmla="*/ 1846899 h 2269068"/>
                <a:gd name="connsiteX7" fmla="*/ 0 w 2032423"/>
                <a:gd name="connsiteY7" fmla="*/ 1701801 h 2269068"/>
                <a:gd name="connsiteX8" fmla="*/ 0 w 2032423"/>
                <a:gd name="connsiteY8" fmla="*/ 1413937 h 2269068"/>
                <a:gd name="connsiteX9" fmla="*/ 1 w 2032423"/>
                <a:gd name="connsiteY9" fmla="*/ 1413937 h 2269068"/>
                <a:gd name="connsiteX10" fmla="*/ 279403 w 2032423"/>
                <a:gd name="connsiteY10" fmla="*/ 1134535 h 2269068"/>
                <a:gd name="connsiteX11" fmla="*/ 1 w 2032423"/>
                <a:gd name="connsiteY11" fmla="*/ 855133 h 2269068"/>
                <a:gd name="connsiteX12" fmla="*/ 0 w 2032423"/>
                <a:gd name="connsiteY12" fmla="*/ 855133 h 2269068"/>
                <a:gd name="connsiteX13" fmla="*/ 0 w 2032423"/>
                <a:gd name="connsiteY13" fmla="*/ 567267 h 2269068"/>
                <a:gd name="connsiteX14" fmla="*/ 258164 w 2032423"/>
                <a:gd name="connsiteY14" fmla="*/ 423156 h 2269068"/>
                <a:gd name="connsiteX15" fmla="*/ 276415 w 2032423"/>
                <a:gd name="connsiteY15" fmla="*/ 456781 h 2269068"/>
                <a:gd name="connsiteX16" fmla="*/ 508099 w 2032423"/>
                <a:gd name="connsiteY16" fmla="*/ 579967 h 2269068"/>
                <a:gd name="connsiteX17" fmla="*/ 787501 w 2032423"/>
                <a:gd name="connsiteY17" fmla="*/ 300565 h 2269068"/>
                <a:gd name="connsiteX18" fmla="*/ 765544 w 2032423"/>
                <a:gd name="connsiteY18" fmla="*/ 191810 h 2269068"/>
                <a:gd name="connsiteX19" fmla="*/ 743932 w 2032423"/>
                <a:gd name="connsiteY19" fmla="*/ 151992 h 2269068"/>
                <a:gd name="connsiteX20" fmla="*/ 1016212 w 2032423"/>
                <a:gd name="connsiteY20" fmla="*/ 0 h 2269068"/>
                <a:gd name="connsiteX21" fmla="*/ 1286726 w 2032423"/>
                <a:gd name="connsiteY21" fmla="*/ 151006 h 2269068"/>
                <a:gd name="connsiteX22" fmla="*/ 1266875 w 2032423"/>
                <a:gd name="connsiteY22" fmla="*/ 187578 h 2269068"/>
                <a:gd name="connsiteX23" fmla="*/ 1244918 w 2032423"/>
                <a:gd name="connsiteY23" fmla="*/ 296333 h 2269068"/>
                <a:gd name="connsiteX24" fmla="*/ 1524320 w 2032423"/>
                <a:gd name="connsiteY24" fmla="*/ 575735 h 2269068"/>
                <a:gd name="connsiteX25" fmla="*/ 1756005 w 2032423"/>
                <a:gd name="connsiteY25" fmla="*/ 452549 h 2269068"/>
                <a:gd name="connsiteX26" fmla="*/ 1772494 w 2032423"/>
                <a:gd name="connsiteY26" fmla="*/ 422170 h 2269068"/>
                <a:gd name="connsiteX27" fmla="*/ 2032423 w 2032423"/>
                <a:gd name="connsiteY27" fmla="*/ 567267 h 2269068"/>
                <a:gd name="connsiteX28" fmla="*/ 2032423 w 2032423"/>
                <a:gd name="connsiteY28" fmla="*/ 855133 h 2269068"/>
                <a:gd name="connsiteX29" fmla="*/ 1976116 w 2032423"/>
                <a:gd name="connsiteY29" fmla="*/ 860810 h 2269068"/>
                <a:gd name="connsiteX30" fmla="*/ 1753023 w 2032423"/>
                <a:gd name="connsiteY30" fmla="*/ 1134535 h 2269068"/>
                <a:gd name="connsiteX31" fmla="*/ 1976116 w 2032423"/>
                <a:gd name="connsiteY31" fmla="*/ 1408261 h 2269068"/>
                <a:gd name="connsiteX32" fmla="*/ 2032423 w 2032423"/>
                <a:gd name="connsiteY32" fmla="*/ 1413937 h 2269068"/>
                <a:gd name="connsiteX33" fmla="*/ 2032423 w 2032423"/>
                <a:gd name="connsiteY33" fmla="*/ 1701801 h 2269068"/>
                <a:gd name="connsiteX34" fmla="*/ 1772489 w 2032423"/>
                <a:gd name="connsiteY34" fmla="*/ 1846901 h 2269068"/>
                <a:gd name="connsiteX35" fmla="*/ 1756000 w 2032423"/>
                <a:gd name="connsiteY35" fmla="*/ 1816522 h 2269068"/>
                <a:gd name="connsiteX36" fmla="*/ 1524315 w 2032423"/>
                <a:gd name="connsiteY36" fmla="*/ 1693336 h 2269068"/>
                <a:gd name="connsiteX37" fmla="*/ 1244913 w 2032423"/>
                <a:gd name="connsiteY37" fmla="*/ 1972738 h 2269068"/>
                <a:gd name="connsiteX38" fmla="*/ 1266870 w 2032423"/>
                <a:gd name="connsiteY38" fmla="*/ 2081494 h 2269068"/>
                <a:gd name="connsiteX39" fmla="*/ 1286720 w 2032423"/>
                <a:gd name="connsiteY39" fmla="*/ 2118065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32423" h="2269068">
                  <a:moveTo>
                    <a:pt x="1016211" y="2269068"/>
                  </a:moveTo>
                  <a:lnTo>
                    <a:pt x="745699" y="2118063"/>
                  </a:lnTo>
                  <a:lnTo>
                    <a:pt x="765548" y="2081494"/>
                  </a:lnTo>
                  <a:cubicBezTo>
                    <a:pt x="779687" y="2048067"/>
                    <a:pt x="787505" y="2011315"/>
                    <a:pt x="787505" y="1972738"/>
                  </a:cubicBezTo>
                  <a:cubicBezTo>
                    <a:pt x="787505" y="1818429"/>
                    <a:pt x="662412" y="1693336"/>
                    <a:pt x="508103" y="1693336"/>
                  </a:cubicBezTo>
                  <a:cubicBezTo>
                    <a:pt x="411660" y="1693336"/>
                    <a:pt x="326630" y="1742201"/>
                    <a:pt x="276419" y="1816522"/>
                  </a:cubicBezTo>
                  <a:lnTo>
                    <a:pt x="259931" y="1846899"/>
                  </a:lnTo>
                  <a:lnTo>
                    <a:pt x="0" y="1701801"/>
                  </a:lnTo>
                  <a:lnTo>
                    <a:pt x="0" y="1413937"/>
                  </a:lnTo>
                  <a:lnTo>
                    <a:pt x="1" y="1413937"/>
                  </a:lnTo>
                  <a:cubicBezTo>
                    <a:pt x="154310" y="1413937"/>
                    <a:pt x="279403" y="1288844"/>
                    <a:pt x="279403" y="1134535"/>
                  </a:cubicBezTo>
                  <a:cubicBezTo>
                    <a:pt x="279403" y="980226"/>
                    <a:pt x="154310" y="855133"/>
                    <a:pt x="1" y="855133"/>
                  </a:cubicBezTo>
                  <a:lnTo>
                    <a:pt x="0" y="855133"/>
                  </a:lnTo>
                  <a:lnTo>
                    <a:pt x="0" y="567267"/>
                  </a:lnTo>
                  <a:lnTo>
                    <a:pt x="258164" y="423156"/>
                  </a:lnTo>
                  <a:lnTo>
                    <a:pt x="276415" y="456781"/>
                  </a:lnTo>
                  <a:cubicBezTo>
                    <a:pt x="326626" y="531103"/>
                    <a:pt x="411656" y="579967"/>
                    <a:pt x="508099" y="579967"/>
                  </a:cubicBezTo>
                  <a:cubicBezTo>
                    <a:pt x="662408" y="579967"/>
                    <a:pt x="787501" y="454874"/>
                    <a:pt x="787501" y="300565"/>
                  </a:cubicBezTo>
                  <a:cubicBezTo>
                    <a:pt x="787501" y="261988"/>
                    <a:pt x="779683" y="225237"/>
                    <a:pt x="765544" y="191810"/>
                  </a:cubicBezTo>
                  <a:lnTo>
                    <a:pt x="743932" y="151992"/>
                  </a:lnTo>
                  <a:lnTo>
                    <a:pt x="1016212" y="0"/>
                  </a:lnTo>
                  <a:lnTo>
                    <a:pt x="1286726" y="151006"/>
                  </a:lnTo>
                  <a:lnTo>
                    <a:pt x="1266875" y="187578"/>
                  </a:lnTo>
                  <a:cubicBezTo>
                    <a:pt x="1252737" y="221005"/>
                    <a:pt x="1244918" y="257756"/>
                    <a:pt x="1244918" y="296333"/>
                  </a:cubicBezTo>
                  <a:cubicBezTo>
                    <a:pt x="1244918" y="450642"/>
                    <a:pt x="1370011" y="575735"/>
                    <a:pt x="1524320" y="575735"/>
                  </a:cubicBezTo>
                  <a:cubicBezTo>
                    <a:pt x="1620763" y="575735"/>
                    <a:pt x="1705794" y="526871"/>
                    <a:pt x="1756005" y="452549"/>
                  </a:cubicBezTo>
                  <a:lnTo>
                    <a:pt x="1772494" y="422170"/>
                  </a:lnTo>
                  <a:lnTo>
                    <a:pt x="2032423" y="567267"/>
                  </a:lnTo>
                  <a:lnTo>
                    <a:pt x="2032423" y="855133"/>
                  </a:lnTo>
                  <a:lnTo>
                    <a:pt x="1976116" y="860810"/>
                  </a:lnTo>
                  <a:cubicBezTo>
                    <a:pt x="1848798" y="886863"/>
                    <a:pt x="1753023" y="999515"/>
                    <a:pt x="1753023" y="1134535"/>
                  </a:cubicBezTo>
                  <a:cubicBezTo>
                    <a:pt x="1753023" y="1269555"/>
                    <a:pt x="1848798" y="1382207"/>
                    <a:pt x="1976116" y="1408261"/>
                  </a:cubicBezTo>
                  <a:lnTo>
                    <a:pt x="2032423" y="1413937"/>
                  </a:lnTo>
                  <a:lnTo>
                    <a:pt x="2032423" y="1701801"/>
                  </a:lnTo>
                  <a:lnTo>
                    <a:pt x="1772489" y="1846901"/>
                  </a:lnTo>
                  <a:lnTo>
                    <a:pt x="1756000" y="1816522"/>
                  </a:lnTo>
                  <a:cubicBezTo>
                    <a:pt x="1705789" y="1742201"/>
                    <a:pt x="1620758" y="1693336"/>
                    <a:pt x="1524315" y="1693336"/>
                  </a:cubicBezTo>
                  <a:cubicBezTo>
                    <a:pt x="1370006" y="1693336"/>
                    <a:pt x="1244913" y="1818429"/>
                    <a:pt x="1244913" y="1972738"/>
                  </a:cubicBezTo>
                  <a:cubicBezTo>
                    <a:pt x="1244913" y="2011315"/>
                    <a:pt x="1252732" y="2048067"/>
                    <a:pt x="1266870" y="2081494"/>
                  </a:cubicBezTo>
                  <a:lnTo>
                    <a:pt x="1286720" y="21180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FE3E5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BAD5489D-CA73-471F-8B64-1A55713E01BA}"/>
                </a:ext>
              </a:extLst>
            </p:cNvPr>
            <p:cNvSpPr/>
            <p:nvPr/>
          </p:nvSpPr>
          <p:spPr>
            <a:xfrm>
              <a:off x="4063578" y="601129"/>
              <a:ext cx="2032423" cy="2269069"/>
            </a:xfrm>
            <a:custGeom>
              <a:avLst/>
              <a:gdLst>
                <a:gd name="connsiteX0" fmla="*/ 1016212 w 2032423"/>
                <a:gd name="connsiteY0" fmla="*/ 0 h 2269069"/>
                <a:gd name="connsiteX1" fmla="*/ 2032423 w 2032423"/>
                <a:gd name="connsiteY1" fmla="*/ 567267 h 2269069"/>
                <a:gd name="connsiteX2" fmla="*/ 2032423 w 2032423"/>
                <a:gd name="connsiteY2" fmla="*/ 856421 h 2269069"/>
                <a:gd name="connsiteX3" fmla="*/ 1988912 w 2032423"/>
                <a:gd name="connsiteY3" fmla="*/ 860808 h 2269069"/>
                <a:gd name="connsiteX4" fmla="*/ 1765819 w 2032423"/>
                <a:gd name="connsiteY4" fmla="*/ 1134533 h 2269069"/>
                <a:gd name="connsiteX5" fmla="*/ 1988912 w 2032423"/>
                <a:gd name="connsiteY5" fmla="*/ 1408259 h 2269069"/>
                <a:gd name="connsiteX6" fmla="*/ 2032423 w 2032423"/>
                <a:gd name="connsiteY6" fmla="*/ 1412645 h 2269069"/>
                <a:gd name="connsiteX7" fmla="*/ 2032423 w 2032423"/>
                <a:gd name="connsiteY7" fmla="*/ 1701801 h 2269069"/>
                <a:gd name="connsiteX8" fmla="*/ 1765438 w 2032423"/>
                <a:gd name="connsiteY8" fmla="*/ 1850837 h 2269069"/>
                <a:gd name="connsiteX9" fmla="*/ 1781762 w 2032423"/>
                <a:gd name="connsiteY9" fmla="*/ 1880911 h 2269069"/>
                <a:gd name="connsiteX10" fmla="*/ 1803719 w 2032423"/>
                <a:gd name="connsiteY10" fmla="*/ 1989667 h 2269069"/>
                <a:gd name="connsiteX11" fmla="*/ 1524317 w 2032423"/>
                <a:gd name="connsiteY11" fmla="*/ 2269069 h 2269069"/>
                <a:gd name="connsiteX12" fmla="*/ 1292633 w 2032423"/>
                <a:gd name="connsiteY12" fmla="*/ 2145883 h 2269069"/>
                <a:gd name="connsiteX13" fmla="*/ 1279670 w 2032423"/>
                <a:gd name="connsiteY13" fmla="*/ 2122001 h 2269069"/>
                <a:gd name="connsiteX14" fmla="*/ 1016211 w 2032423"/>
                <a:gd name="connsiteY14" fmla="*/ 2269068 h 2269069"/>
                <a:gd name="connsiteX15" fmla="*/ 752753 w 2032423"/>
                <a:gd name="connsiteY15" fmla="*/ 2122001 h 2269069"/>
                <a:gd name="connsiteX16" fmla="*/ 739790 w 2032423"/>
                <a:gd name="connsiteY16" fmla="*/ 2145883 h 2269069"/>
                <a:gd name="connsiteX17" fmla="*/ 508105 w 2032423"/>
                <a:gd name="connsiteY17" fmla="*/ 2269069 h 2269069"/>
                <a:gd name="connsiteX18" fmla="*/ 228703 w 2032423"/>
                <a:gd name="connsiteY18" fmla="*/ 1989667 h 2269069"/>
                <a:gd name="connsiteX19" fmla="*/ 250660 w 2032423"/>
                <a:gd name="connsiteY19" fmla="*/ 1880911 h 2269069"/>
                <a:gd name="connsiteX20" fmla="*/ 266984 w 2032423"/>
                <a:gd name="connsiteY20" fmla="*/ 1850836 h 2269069"/>
                <a:gd name="connsiteX21" fmla="*/ 0 w 2032423"/>
                <a:gd name="connsiteY21" fmla="*/ 1701801 h 2269069"/>
                <a:gd name="connsiteX22" fmla="*/ 0 w 2032423"/>
                <a:gd name="connsiteY22" fmla="*/ 567267 h 22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32423" h="2269069">
                  <a:moveTo>
                    <a:pt x="1016212" y="0"/>
                  </a:moveTo>
                  <a:lnTo>
                    <a:pt x="2032423" y="567267"/>
                  </a:lnTo>
                  <a:lnTo>
                    <a:pt x="2032423" y="856421"/>
                  </a:lnTo>
                  <a:lnTo>
                    <a:pt x="1988912" y="860808"/>
                  </a:lnTo>
                  <a:cubicBezTo>
                    <a:pt x="1861594" y="886861"/>
                    <a:pt x="1765819" y="999513"/>
                    <a:pt x="1765819" y="1134533"/>
                  </a:cubicBezTo>
                  <a:cubicBezTo>
                    <a:pt x="1765819" y="1269553"/>
                    <a:pt x="1861594" y="1382205"/>
                    <a:pt x="1988912" y="1408259"/>
                  </a:cubicBezTo>
                  <a:lnTo>
                    <a:pt x="2032423" y="1412645"/>
                  </a:lnTo>
                  <a:lnTo>
                    <a:pt x="2032423" y="1701801"/>
                  </a:lnTo>
                  <a:lnTo>
                    <a:pt x="1765438" y="1850837"/>
                  </a:lnTo>
                  <a:lnTo>
                    <a:pt x="1781762" y="1880911"/>
                  </a:lnTo>
                  <a:cubicBezTo>
                    <a:pt x="1795901" y="1914339"/>
                    <a:pt x="1803719" y="1951090"/>
                    <a:pt x="1803719" y="1989667"/>
                  </a:cubicBezTo>
                  <a:cubicBezTo>
                    <a:pt x="1803719" y="2143976"/>
                    <a:pt x="1678626" y="2269069"/>
                    <a:pt x="1524317" y="2269069"/>
                  </a:cubicBezTo>
                  <a:cubicBezTo>
                    <a:pt x="1427874" y="2269069"/>
                    <a:pt x="1342844" y="2220205"/>
                    <a:pt x="1292633" y="2145883"/>
                  </a:cubicBezTo>
                  <a:lnTo>
                    <a:pt x="1279670" y="2122001"/>
                  </a:lnTo>
                  <a:lnTo>
                    <a:pt x="1016211" y="2269068"/>
                  </a:lnTo>
                  <a:lnTo>
                    <a:pt x="752753" y="2122001"/>
                  </a:lnTo>
                  <a:lnTo>
                    <a:pt x="739790" y="2145883"/>
                  </a:lnTo>
                  <a:cubicBezTo>
                    <a:pt x="689579" y="2220205"/>
                    <a:pt x="604548" y="2269069"/>
                    <a:pt x="508105" y="2269069"/>
                  </a:cubicBezTo>
                  <a:cubicBezTo>
                    <a:pt x="353796" y="2269069"/>
                    <a:pt x="228703" y="2143976"/>
                    <a:pt x="228703" y="1989667"/>
                  </a:cubicBezTo>
                  <a:cubicBezTo>
                    <a:pt x="228703" y="1951090"/>
                    <a:pt x="236522" y="1914339"/>
                    <a:pt x="250660" y="1880911"/>
                  </a:cubicBezTo>
                  <a:lnTo>
                    <a:pt x="266984" y="1850836"/>
                  </a:lnTo>
                  <a:lnTo>
                    <a:pt x="0" y="1701801"/>
                  </a:lnTo>
                  <a:lnTo>
                    <a:pt x="0" y="567267"/>
                  </a:lnTo>
                  <a:close/>
                </a:path>
              </a:pathLst>
            </a:custGeom>
            <a:grpFill/>
            <a:ln w="28575">
              <a:solidFill>
                <a:srgbClr val="A1C8C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8325BD52-E621-4727-8F27-B619A5A0E23A}"/>
                </a:ext>
              </a:extLst>
            </p:cNvPr>
            <p:cNvSpPr/>
            <p:nvPr/>
          </p:nvSpPr>
          <p:spPr>
            <a:xfrm>
              <a:off x="5829397" y="601128"/>
              <a:ext cx="2299026" cy="2269070"/>
            </a:xfrm>
            <a:custGeom>
              <a:avLst/>
              <a:gdLst>
                <a:gd name="connsiteX0" fmla="*/ 1282815 w 2299026"/>
                <a:gd name="connsiteY0" fmla="*/ 0 h 2269070"/>
                <a:gd name="connsiteX1" fmla="*/ 2299026 w 2299026"/>
                <a:gd name="connsiteY1" fmla="*/ 567267 h 2269070"/>
                <a:gd name="connsiteX2" fmla="*/ 2299026 w 2299026"/>
                <a:gd name="connsiteY2" fmla="*/ 1701801 h 2269070"/>
                <a:gd name="connsiteX3" fmla="*/ 2032042 w 2299026"/>
                <a:gd name="connsiteY3" fmla="*/ 1850837 h 2269070"/>
                <a:gd name="connsiteX4" fmla="*/ 2022606 w 2299026"/>
                <a:gd name="connsiteY4" fmla="*/ 1833452 h 2269070"/>
                <a:gd name="connsiteX5" fmla="*/ 1790921 w 2299026"/>
                <a:gd name="connsiteY5" fmla="*/ 1710266 h 2269070"/>
                <a:gd name="connsiteX6" fmla="*/ 1511519 w 2299026"/>
                <a:gd name="connsiteY6" fmla="*/ 1989668 h 2269070"/>
                <a:gd name="connsiteX7" fmla="*/ 1533476 w 2299026"/>
                <a:gd name="connsiteY7" fmla="*/ 2098424 h 2269070"/>
                <a:gd name="connsiteX8" fmla="*/ 1546273 w 2299026"/>
                <a:gd name="connsiteY8" fmla="*/ 2122001 h 2269070"/>
                <a:gd name="connsiteX9" fmla="*/ 1282814 w 2299026"/>
                <a:gd name="connsiteY9" fmla="*/ 2269068 h 2269070"/>
                <a:gd name="connsiteX10" fmla="*/ 1019358 w 2299026"/>
                <a:gd name="connsiteY10" fmla="*/ 2122002 h 2269070"/>
                <a:gd name="connsiteX11" fmla="*/ 1006395 w 2299026"/>
                <a:gd name="connsiteY11" fmla="*/ 2145884 h 2269070"/>
                <a:gd name="connsiteX12" fmla="*/ 774710 w 2299026"/>
                <a:gd name="connsiteY12" fmla="*/ 2269070 h 2269070"/>
                <a:gd name="connsiteX13" fmla="*/ 495308 w 2299026"/>
                <a:gd name="connsiteY13" fmla="*/ 1989668 h 2269070"/>
                <a:gd name="connsiteX14" fmla="*/ 517265 w 2299026"/>
                <a:gd name="connsiteY14" fmla="*/ 1880912 h 2269070"/>
                <a:gd name="connsiteX15" fmla="*/ 533589 w 2299026"/>
                <a:gd name="connsiteY15" fmla="*/ 1850837 h 2269070"/>
                <a:gd name="connsiteX16" fmla="*/ 266603 w 2299026"/>
                <a:gd name="connsiteY16" fmla="*/ 1701801 h 2269070"/>
                <a:gd name="connsiteX17" fmla="*/ 266603 w 2299026"/>
                <a:gd name="connsiteY17" fmla="*/ 1412646 h 2269070"/>
                <a:gd name="connsiteX18" fmla="*/ 223093 w 2299026"/>
                <a:gd name="connsiteY18" fmla="*/ 1408260 h 2269070"/>
                <a:gd name="connsiteX19" fmla="*/ 0 w 2299026"/>
                <a:gd name="connsiteY19" fmla="*/ 1134534 h 2269070"/>
                <a:gd name="connsiteX20" fmla="*/ 223093 w 2299026"/>
                <a:gd name="connsiteY20" fmla="*/ 860809 h 2269070"/>
                <a:gd name="connsiteX21" fmla="*/ 266603 w 2299026"/>
                <a:gd name="connsiteY21" fmla="*/ 856422 h 2269070"/>
                <a:gd name="connsiteX22" fmla="*/ 266603 w 2299026"/>
                <a:gd name="connsiteY22" fmla="*/ 567267 h 22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99026" h="2269070">
                  <a:moveTo>
                    <a:pt x="1282815" y="0"/>
                  </a:moveTo>
                  <a:lnTo>
                    <a:pt x="2299026" y="567267"/>
                  </a:lnTo>
                  <a:lnTo>
                    <a:pt x="2299026" y="1701801"/>
                  </a:lnTo>
                  <a:lnTo>
                    <a:pt x="2032042" y="1850837"/>
                  </a:lnTo>
                  <a:lnTo>
                    <a:pt x="2022606" y="1833452"/>
                  </a:lnTo>
                  <a:cubicBezTo>
                    <a:pt x="1972395" y="1759131"/>
                    <a:pt x="1887364" y="1710266"/>
                    <a:pt x="1790921" y="1710266"/>
                  </a:cubicBezTo>
                  <a:cubicBezTo>
                    <a:pt x="1636612" y="1710266"/>
                    <a:pt x="1511519" y="1835359"/>
                    <a:pt x="1511519" y="1989668"/>
                  </a:cubicBezTo>
                  <a:cubicBezTo>
                    <a:pt x="1511519" y="2028245"/>
                    <a:pt x="1519338" y="2064997"/>
                    <a:pt x="1533476" y="2098424"/>
                  </a:cubicBezTo>
                  <a:lnTo>
                    <a:pt x="1546273" y="2122001"/>
                  </a:lnTo>
                  <a:lnTo>
                    <a:pt x="1282814" y="2269068"/>
                  </a:lnTo>
                  <a:lnTo>
                    <a:pt x="1019358" y="2122002"/>
                  </a:lnTo>
                  <a:lnTo>
                    <a:pt x="1006395" y="2145884"/>
                  </a:lnTo>
                  <a:cubicBezTo>
                    <a:pt x="956184" y="2220206"/>
                    <a:pt x="871153" y="2269070"/>
                    <a:pt x="774710" y="2269070"/>
                  </a:cubicBezTo>
                  <a:cubicBezTo>
                    <a:pt x="620401" y="2269070"/>
                    <a:pt x="495308" y="2143977"/>
                    <a:pt x="495308" y="1989668"/>
                  </a:cubicBezTo>
                  <a:cubicBezTo>
                    <a:pt x="495308" y="1951091"/>
                    <a:pt x="503127" y="1914340"/>
                    <a:pt x="517265" y="1880912"/>
                  </a:cubicBezTo>
                  <a:lnTo>
                    <a:pt x="533589" y="1850837"/>
                  </a:lnTo>
                  <a:lnTo>
                    <a:pt x="266603" y="1701801"/>
                  </a:lnTo>
                  <a:lnTo>
                    <a:pt x="266603" y="1412646"/>
                  </a:lnTo>
                  <a:lnTo>
                    <a:pt x="223093" y="1408260"/>
                  </a:lnTo>
                  <a:cubicBezTo>
                    <a:pt x="95775" y="1382206"/>
                    <a:pt x="0" y="1269554"/>
                    <a:pt x="0" y="1134534"/>
                  </a:cubicBezTo>
                  <a:cubicBezTo>
                    <a:pt x="0" y="999514"/>
                    <a:pt x="95775" y="886862"/>
                    <a:pt x="223093" y="860809"/>
                  </a:cubicBezTo>
                  <a:lnTo>
                    <a:pt x="266603" y="856422"/>
                  </a:lnTo>
                  <a:lnTo>
                    <a:pt x="266603" y="567267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3F4BD907-D3E8-4694-B7EC-39ABC8E67F5F}"/>
                </a:ext>
              </a:extLst>
            </p:cNvPr>
            <p:cNvSpPr/>
            <p:nvPr/>
          </p:nvSpPr>
          <p:spPr>
            <a:xfrm>
              <a:off x="6832807" y="2294466"/>
              <a:ext cx="2311827" cy="2269068"/>
            </a:xfrm>
            <a:custGeom>
              <a:avLst/>
              <a:gdLst>
                <a:gd name="connsiteX0" fmla="*/ 1295616 w 2311827"/>
                <a:gd name="connsiteY0" fmla="*/ 0 h 2269068"/>
                <a:gd name="connsiteX1" fmla="*/ 2311827 w 2311827"/>
                <a:gd name="connsiteY1" fmla="*/ 567267 h 2269068"/>
                <a:gd name="connsiteX2" fmla="*/ 2311827 w 2311827"/>
                <a:gd name="connsiteY2" fmla="*/ 1701801 h 2269068"/>
                <a:gd name="connsiteX3" fmla="*/ 1295615 w 2311827"/>
                <a:gd name="connsiteY3" fmla="*/ 2269068 h 2269068"/>
                <a:gd name="connsiteX4" fmla="*/ 1026876 w 2311827"/>
                <a:gd name="connsiteY4" fmla="*/ 2119053 h 2269068"/>
                <a:gd name="connsiteX5" fmla="*/ 1044969 w 2311827"/>
                <a:gd name="connsiteY5" fmla="*/ 2085719 h 2269068"/>
                <a:gd name="connsiteX6" fmla="*/ 1066926 w 2311827"/>
                <a:gd name="connsiteY6" fmla="*/ 1976963 h 2269068"/>
                <a:gd name="connsiteX7" fmla="*/ 787524 w 2311827"/>
                <a:gd name="connsiteY7" fmla="*/ 1697561 h 2269068"/>
                <a:gd name="connsiteX8" fmla="*/ 555840 w 2311827"/>
                <a:gd name="connsiteY8" fmla="*/ 1820747 h 2269068"/>
                <a:gd name="connsiteX9" fmla="*/ 541108 w 2311827"/>
                <a:gd name="connsiteY9" fmla="*/ 1847889 h 2269068"/>
                <a:gd name="connsiteX10" fmla="*/ 279404 w 2311827"/>
                <a:gd name="connsiteY10" fmla="*/ 1701801 h 2269068"/>
                <a:gd name="connsiteX11" fmla="*/ 279404 w 2311827"/>
                <a:gd name="connsiteY11" fmla="*/ 1413935 h 2269068"/>
                <a:gd name="connsiteX12" fmla="*/ 279402 w 2311827"/>
                <a:gd name="connsiteY12" fmla="*/ 1413935 h 2269068"/>
                <a:gd name="connsiteX13" fmla="*/ 0 w 2311827"/>
                <a:gd name="connsiteY13" fmla="*/ 1134533 h 2269068"/>
                <a:gd name="connsiteX14" fmla="*/ 279402 w 2311827"/>
                <a:gd name="connsiteY14" fmla="*/ 855131 h 2269068"/>
                <a:gd name="connsiteX15" fmla="*/ 279404 w 2311827"/>
                <a:gd name="connsiteY15" fmla="*/ 855131 h 2269068"/>
                <a:gd name="connsiteX16" fmla="*/ 279404 w 2311827"/>
                <a:gd name="connsiteY16" fmla="*/ 567267 h 2269068"/>
                <a:gd name="connsiteX17" fmla="*/ 539338 w 2311827"/>
                <a:gd name="connsiteY17" fmla="*/ 422167 h 2269068"/>
                <a:gd name="connsiteX18" fmla="*/ 530066 w 2311827"/>
                <a:gd name="connsiteY18" fmla="*/ 405086 h 2269068"/>
                <a:gd name="connsiteX19" fmla="*/ 508109 w 2311827"/>
                <a:gd name="connsiteY19" fmla="*/ 296330 h 2269068"/>
                <a:gd name="connsiteX20" fmla="*/ 787511 w 2311827"/>
                <a:gd name="connsiteY20" fmla="*/ 16928 h 2269068"/>
                <a:gd name="connsiteX21" fmla="*/ 1019196 w 2311827"/>
                <a:gd name="connsiteY21" fmla="*/ 140114 h 2269068"/>
                <a:gd name="connsiteX22" fmla="*/ 1025106 w 2311827"/>
                <a:gd name="connsiteY22" fmla="*/ 151003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1827" h="2269068">
                  <a:moveTo>
                    <a:pt x="1295616" y="0"/>
                  </a:moveTo>
                  <a:lnTo>
                    <a:pt x="2311827" y="567267"/>
                  </a:lnTo>
                  <a:lnTo>
                    <a:pt x="2311827" y="1701801"/>
                  </a:lnTo>
                  <a:lnTo>
                    <a:pt x="1295615" y="2269068"/>
                  </a:lnTo>
                  <a:lnTo>
                    <a:pt x="1026876" y="2119053"/>
                  </a:lnTo>
                  <a:lnTo>
                    <a:pt x="1044969" y="2085719"/>
                  </a:lnTo>
                  <a:cubicBezTo>
                    <a:pt x="1059108" y="2052292"/>
                    <a:pt x="1066926" y="2015541"/>
                    <a:pt x="1066926" y="1976963"/>
                  </a:cubicBezTo>
                  <a:cubicBezTo>
                    <a:pt x="1066926" y="1822654"/>
                    <a:pt x="941833" y="1697561"/>
                    <a:pt x="787524" y="1697561"/>
                  </a:cubicBezTo>
                  <a:cubicBezTo>
                    <a:pt x="691081" y="1697561"/>
                    <a:pt x="606051" y="1746426"/>
                    <a:pt x="555840" y="1820747"/>
                  </a:cubicBezTo>
                  <a:lnTo>
                    <a:pt x="541108" y="1847889"/>
                  </a:lnTo>
                  <a:lnTo>
                    <a:pt x="279404" y="1701801"/>
                  </a:lnTo>
                  <a:lnTo>
                    <a:pt x="279404" y="1413935"/>
                  </a:lnTo>
                  <a:lnTo>
                    <a:pt x="279402" y="1413935"/>
                  </a:lnTo>
                  <a:cubicBezTo>
                    <a:pt x="125093" y="1413935"/>
                    <a:pt x="0" y="1288842"/>
                    <a:pt x="0" y="1134533"/>
                  </a:cubicBezTo>
                  <a:cubicBezTo>
                    <a:pt x="0" y="980224"/>
                    <a:pt x="125093" y="855131"/>
                    <a:pt x="279402" y="855131"/>
                  </a:cubicBezTo>
                  <a:lnTo>
                    <a:pt x="279404" y="855131"/>
                  </a:lnTo>
                  <a:lnTo>
                    <a:pt x="279404" y="567267"/>
                  </a:lnTo>
                  <a:lnTo>
                    <a:pt x="539338" y="422167"/>
                  </a:lnTo>
                  <a:lnTo>
                    <a:pt x="530066" y="405086"/>
                  </a:lnTo>
                  <a:cubicBezTo>
                    <a:pt x="515928" y="371658"/>
                    <a:pt x="508109" y="334907"/>
                    <a:pt x="508109" y="296330"/>
                  </a:cubicBezTo>
                  <a:cubicBezTo>
                    <a:pt x="508109" y="142021"/>
                    <a:pt x="633202" y="16928"/>
                    <a:pt x="787511" y="16928"/>
                  </a:cubicBezTo>
                  <a:cubicBezTo>
                    <a:pt x="883954" y="16928"/>
                    <a:pt x="968985" y="65792"/>
                    <a:pt x="1019196" y="140114"/>
                  </a:cubicBezTo>
                  <a:lnTo>
                    <a:pt x="1025106" y="151003"/>
                  </a:lnTo>
                  <a:close/>
                </a:path>
              </a:pathLst>
            </a:custGeom>
            <a:grpFill/>
            <a:ln w="28575">
              <a:solidFill>
                <a:srgbClr val="A1C8C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52">
              <a:extLst>
                <a:ext uri="{FF2B5EF4-FFF2-40B4-BE49-F238E27FC236}">
                  <a16:creationId xmlns:a16="http://schemas.microsoft.com/office/drawing/2014/main" id="{29BA2E04-B573-4E8A-AE17-75F039F440DA}"/>
                </a:ext>
              </a:extLst>
            </p:cNvPr>
            <p:cNvSpPr/>
            <p:nvPr/>
          </p:nvSpPr>
          <p:spPr>
            <a:xfrm rot="10800000">
              <a:off x="6096000" y="3983567"/>
              <a:ext cx="2032423" cy="2273304"/>
            </a:xfrm>
            <a:custGeom>
              <a:avLst/>
              <a:gdLst>
                <a:gd name="connsiteX0" fmla="*/ 1524312 w 2032423"/>
                <a:gd name="connsiteY0" fmla="*/ 2273304 h 2273304"/>
                <a:gd name="connsiteX1" fmla="*/ 1292628 w 2032423"/>
                <a:gd name="connsiteY1" fmla="*/ 2150118 h 2273304"/>
                <a:gd name="connsiteX2" fmla="*/ 1277902 w 2032423"/>
                <a:gd name="connsiteY2" fmla="*/ 2122988 h 2273304"/>
                <a:gd name="connsiteX3" fmla="*/ 1016211 w 2032423"/>
                <a:gd name="connsiteY3" fmla="*/ 2269068 h 2273304"/>
                <a:gd name="connsiteX4" fmla="*/ 750983 w 2032423"/>
                <a:gd name="connsiteY4" fmla="*/ 2121013 h 2273304"/>
                <a:gd name="connsiteX5" fmla="*/ 739777 w 2032423"/>
                <a:gd name="connsiteY5" fmla="*/ 2141658 h 2273304"/>
                <a:gd name="connsiteX6" fmla="*/ 508092 w 2032423"/>
                <a:gd name="connsiteY6" fmla="*/ 2264844 h 2273304"/>
                <a:gd name="connsiteX7" fmla="*/ 228690 w 2032423"/>
                <a:gd name="connsiteY7" fmla="*/ 1985442 h 2273304"/>
                <a:gd name="connsiteX8" fmla="*/ 250647 w 2032423"/>
                <a:gd name="connsiteY8" fmla="*/ 1876687 h 2273304"/>
                <a:gd name="connsiteX9" fmla="*/ 265214 w 2032423"/>
                <a:gd name="connsiteY9" fmla="*/ 1849848 h 2273304"/>
                <a:gd name="connsiteX10" fmla="*/ 0 w 2032423"/>
                <a:gd name="connsiteY10" fmla="*/ 1701801 h 2273304"/>
                <a:gd name="connsiteX11" fmla="*/ 0 w 2032423"/>
                <a:gd name="connsiteY11" fmla="*/ 567267 h 2273304"/>
                <a:gd name="connsiteX12" fmla="*/ 1016212 w 2032423"/>
                <a:gd name="connsiteY12" fmla="*/ 0 h 2273304"/>
                <a:gd name="connsiteX13" fmla="*/ 2032423 w 2032423"/>
                <a:gd name="connsiteY13" fmla="*/ 567267 h 2273304"/>
                <a:gd name="connsiteX14" fmla="*/ 2032423 w 2032423"/>
                <a:gd name="connsiteY14" fmla="*/ 855130 h 2273304"/>
                <a:gd name="connsiteX15" fmla="*/ 1976116 w 2032423"/>
                <a:gd name="connsiteY15" fmla="*/ 860807 h 2273304"/>
                <a:gd name="connsiteX16" fmla="*/ 1753023 w 2032423"/>
                <a:gd name="connsiteY16" fmla="*/ 1134532 h 2273304"/>
                <a:gd name="connsiteX17" fmla="*/ 1976116 w 2032423"/>
                <a:gd name="connsiteY17" fmla="*/ 1408258 h 2273304"/>
                <a:gd name="connsiteX18" fmla="*/ 2032423 w 2032423"/>
                <a:gd name="connsiteY18" fmla="*/ 1413934 h 2273304"/>
                <a:gd name="connsiteX19" fmla="*/ 2032423 w 2032423"/>
                <a:gd name="connsiteY19" fmla="*/ 1701801 h 2273304"/>
                <a:gd name="connsiteX20" fmla="*/ 1763670 w 2032423"/>
                <a:gd name="connsiteY20" fmla="*/ 1851824 h 2273304"/>
                <a:gd name="connsiteX21" fmla="*/ 1781757 w 2032423"/>
                <a:gd name="connsiteY21" fmla="*/ 1885147 h 2273304"/>
                <a:gd name="connsiteX22" fmla="*/ 1803714 w 2032423"/>
                <a:gd name="connsiteY22" fmla="*/ 1993902 h 2273304"/>
                <a:gd name="connsiteX23" fmla="*/ 1524312 w 2032423"/>
                <a:gd name="connsiteY23" fmla="*/ 2273304 h 22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32423" h="2273304">
                  <a:moveTo>
                    <a:pt x="1524312" y="2273304"/>
                  </a:moveTo>
                  <a:cubicBezTo>
                    <a:pt x="1427869" y="2273304"/>
                    <a:pt x="1342838" y="2224440"/>
                    <a:pt x="1292628" y="2150118"/>
                  </a:cubicBezTo>
                  <a:lnTo>
                    <a:pt x="1277902" y="2122988"/>
                  </a:lnTo>
                  <a:lnTo>
                    <a:pt x="1016211" y="2269068"/>
                  </a:lnTo>
                  <a:lnTo>
                    <a:pt x="750983" y="2121013"/>
                  </a:lnTo>
                  <a:lnTo>
                    <a:pt x="739777" y="2141658"/>
                  </a:lnTo>
                  <a:cubicBezTo>
                    <a:pt x="689566" y="2215980"/>
                    <a:pt x="604535" y="2264844"/>
                    <a:pt x="508092" y="2264844"/>
                  </a:cubicBezTo>
                  <a:cubicBezTo>
                    <a:pt x="353783" y="2264844"/>
                    <a:pt x="228690" y="2139751"/>
                    <a:pt x="228690" y="1985442"/>
                  </a:cubicBezTo>
                  <a:cubicBezTo>
                    <a:pt x="228690" y="1946865"/>
                    <a:pt x="236509" y="1910114"/>
                    <a:pt x="250647" y="1876687"/>
                  </a:cubicBezTo>
                  <a:lnTo>
                    <a:pt x="265214" y="1849848"/>
                  </a:lnTo>
                  <a:lnTo>
                    <a:pt x="0" y="1701801"/>
                  </a:lnTo>
                  <a:lnTo>
                    <a:pt x="0" y="567267"/>
                  </a:lnTo>
                  <a:lnTo>
                    <a:pt x="1016212" y="0"/>
                  </a:lnTo>
                  <a:lnTo>
                    <a:pt x="2032423" y="567267"/>
                  </a:lnTo>
                  <a:lnTo>
                    <a:pt x="2032423" y="855130"/>
                  </a:lnTo>
                  <a:lnTo>
                    <a:pt x="1976116" y="860807"/>
                  </a:lnTo>
                  <a:cubicBezTo>
                    <a:pt x="1848798" y="886860"/>
                    <a:pt x="1753023" y="999512"/>
                    <a:pt x="1753023" y="1134532"/>
                  </a:cubicBezTo>
                  <a:cubicBezTo>
                    <a:pt x="1753023" y="1269553"/>
                    <a:pt x="1848798" y="1382204"/>
                    <a:pt x="1976116" y="1408258"/>
                  </a:cubicBezTo>
                  <a:lnTo>
                    <a:pt x="2032423" y="1413934"/>
                  </a:lnTo>
                  <a:lnTo>
                    <a:pt x="2032423" y="1701801"/>
                  </a:lnTo>
                  <a:lnTo>
                    <a:pt x="1763670" y="1851824"/>
                  </a:lnTo>
                  <a:lnTo>
                    <a:pt x="1781757" y="1885147"/>
                  </a:lnTo>
                  <a:cubicBezTo>
                    <a:pt x="1795896" y="1918574"/>
                    <a:pt x="1803714" y="1955325"/>
                    <a:pt x="1803714" y="1993902"/>
                  </a:cubicBezTo>
                  <a:cubicBezTo>
                    <a:pt x="1803714" y="2148211"/>
                    <a:pt x="1678621" y="2273304"/>
                    <a:pt x="1524312" y="2273304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4">
              <a:extLst>
                <a:ext uri="{FF2B5EF4-FFF2-40B4-BE49-F238E27FC236}">
                  <a16:creationId xmlns:a16="http://schemas.microsoft.com/office/drawing/2014/main" id="{E0B9B87A-D6FF-45DD-B147-689C55A8D3EF}"/>
                </a:ext>
              </a:extLst>
            </p:cNvPr>
            <p:cNvSpPr/>
            <p:nvPr/>
          </p:nvSpPr>
          <p:spPr>
            <a:xfrm rot="10800000">
              <a:off x="4063578" y="3987799"/>
              <a:ext cx="2311822" cy="2269072"/>
            </a:xfrm>
            <a:custGeom>
              <a:avLst/>
              <a:gdLst>
                <a:gd name="connsiteX0" fmla="*/ 787510 w 2311822"/>
                <a:gd name="connsiteY0" fmla="*/ 2269072 h 2269072"/>
                <a:gd name="connsiteX1" fmla="*/ 508108 w 2311822"/>
                <a:gd name="connsiteY1" fmla="*/ 1989670 h 2269072"/>
                <a:gd name="connsiteX2" fmla="*/ 530065 w 2311822"/>
                <a:gd name="connsiteY2" fmla="*/ 1880915 h 2269072"/>
                <a:gd name="connsiteX3" fmla="*/ 546389 w 2311822"/>
                <a:gd name="connsiteY3" fmla="*/ 1850840 h 2269072"/>
                <a:gd name="connsiteX4" fmla="*/ 279399 w 2311822"/>
                <a:gd name="connsiteY4" fmla="*/ 1701801 h 2269072"/>
                <a:gd name="connsiteX5" fmla="*/ 279399 w 2311822"/>
                <a:gd name="connsiteY5" fmla="*/ 1413934 h 2269072"/>
                <a:gd name="connsiteX6" fmla="*/ 223093 w 2311822"/>
                <a:gd name="connsiteY6" fmla="*/ 1408258 h 2269072"/>
                <a:gd name="connsiteX7" fmla="*/ 0 w 2311822"/>
                <a:gd name="connsiteY7" fmla="*/ 1134532 h 2269072"/>
                <a:gd name="connsiteX8" fmla="*/ 223093 w 2311822"/>
                <a:gd name="connsiteY8" fmla="*/ 860807 h 2269072"/>
                <a:gd name="connsiteX9" fmla="*/ 279399 w 2311822"/>
                <a:gd name="connsiteY9" fmla="*/ 855131 h 2269072"/>
                <a:gd name="connsiteX10" fmla="*/ 279399 w 2311822"/>
                <a:gd name="connsiteY10" fmla="*/ 567267 h 2269072"/>
                <a:gd name="connsiteX11" fmla="*/ 1295611 w 2311822"/>
                <a:gd name="connsiteY11" fmla="*/ 0 h 2269072"/>
                <a:gd name="connsiteX12" fmla="*/ 2311822 w 2311822"/>
                <a:gd name="connsiteY12" fmla="*/ 567267 h 2269072"/>
                <a:gd name="connsiteX13" fmla="*/ 2311822 w 2311822"/>
                <a:gd name="connsiteY13" fmla="*/ 1701801 h 2269072"/>
                <a:gd name="connsiteX14" fmla="*/ 2046609 w 2311822"/>
                <a:gd name="connsiteY14" fmla="*/ 1849848 h 2269072"/>
                <a:gd name="connsiteX15" fmla="*/ 2035416 w 2311822"/>
                <a:gd name="connsiteY15" fmla="*/ 1829226 h 2269072"/>
                <a:gd name="connsiteX16" fmla="*/ 1803731 w 2311822"/>
                <a:gd name="connsiteY16" fmla="*/ 1706040 h 2269072"/>
                <a:gd name="connsiteX17" fmla="*/ 1524329 w 2311822"/>
                <a:gd name="connsiteY17" fmla="*/ 1985442 h 2269072"/>
                <a:gd name="connsiteX18" fmla="*/ 1546286 w 2311822"/>
                <a:gd name="connsiteY18" fmla="*/ 2094198 h 2269072"/>
                <a:gd name="connsiteX19" fmla="*/ 1560840 w 2311822"/>
                <a:gd name="connsiteY19" fmla="*/ 2121012 h 2269072"/>
                <a:gd name="connsiteX20" fmla="*/ 1295610 w 2311822"/>
                <a:gd name="connsiteY20" fmla="*/ 2269068 h 2269072"/>
                <a:gd name="connsiteX21" fmla="*/ 1032157 w 2311822"/>
                <a:gd name="connsiteY21" fmla="*/ 2122004 h 2269072"/>
                <a:gd name="connsiteX22" fmla="*/ 1019195 w 2311822"/>
                <a:gd name="connsiteY22" fmla="*/ 2145886 h 2269072"/>
                <a:gd name="connsiteX23" fmla="*/ 787510 w 2311822"/>
                <a:gd name="connsiteY23" fmla="*/ 2269072 h 226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11822" h="2269072">
                  <a:moveTo>
                    <a:pt x="787510" y="2269072"/>
                  </a:moveTo>
                  <a:cubicBezTo>
                    <a:pt x="633201" y="2269072"/>
                    <a:pt x="508108" y="2143979"/>
                    <a:pt x="508108" y="1989670"/>
                  </a:cubicBezTo>
                  <a:cubicBezTo>
                    <a:pt x="508108" y="1951093"/>
                    <a:pt x="515927" y="1914342"/>
                    <a:pt x="530065" y="1880915"/>
                  </a:cubicBezTo>
                  <a:lnTo>
                    <a:pt x="546389" y="1850840"/>
                  </a:lnTo>
                  <a:lnTo>
                    <a:pt x="279399" y="1701801"/>
                  </a:lnTo>
                  <a:lnTo>
                    <a:pt x="279399" y="1413934"/>
                  </a:lnTo>
                  <a:lnTo>
                    <a:pt x="223093" y="1408258"/>
                  </a:lnTo>
                  <a:cubicBezTo>
                    <a:pt x="95774" y="1382204"/>
                    <a:pt x="0" y="1269553"/>
                    <a:pt x="0" y="1134532"/>
                  </a:cubicBezTo>
                  <a:cubicBezTo>
                    <a:pt x="0" y="999512"/>
                    <a:pt x="95774" y="886860"/>
                    <a:pt x="223093" y="860807"/>
                  </a:cubicBezTo>
                  <a:lnTo>
                    <a:pt x="279399" y="855131"/>
                  </a:lnTo>
                  <a:lnTo>
                    <a:pt x="279399" y="567267"/>
                  </a:lnTo>
                  <a:lnTo>
                    <a:pt x="1295611" y="0"/>
                  </a:lnTo>
                  <a:lnTo>
                    <a:pt x="2311822" y="567267"/>
                  </a:lnTo>
                  <a:lnTo>
                    <a:pt x="2311822" y="1701801"/>
                  </a:lnTo>
                  <a:lnTo>
                    <a:pt x="2046609" y="1849848"/>
                  </a:lnTo>
                  <a:lnTo>
                    <a:pt x="2035416" y="1829226"/>
                  </a:lnTo>
                  <a:cubicBezTo>
                    <a:pt x="1985205" y="1754905"/>
                    <a:pt x="1900174" y="1706040"/>
                    <a:pt x="1803731" y="1706040"/>
                  </a:cubicBezTo>
                  <a:cubicBezTo>
                    <a:pt x="1649422" y="1706040"/>
                    <a:pt x="1524329" y="1831133"/>
                    <a:pt x="1524329" y="1985442"/>
                  </a:cubicBezTo>
                  <a:cubicBezTo>
                    <a:pt x="1524329" y="2024019"/>
                    <a:pt x="1532148" y="2060771"/>
                    <a:pt x="1546286" y="2094198"/>
                  </a:cubicBezTo>
                  <a:lnTo>
                    <a:pt x="1560840" y="2121012"/>
                  </a:lnTo>
                  <a:lnTo>
                    <a:pt x="1295610" y="2269068"/>
                  </a:lnTo>
                  <a:lnTo>
                    <a:pt x="1032157" y="2122004"/>
                  </a:lnTo>
                  <a:lnTo>
                    <a:pt x="1019195" y="2145886"/>
                  </a:lnTo>
                  <a:cubicBezTo>
                    <a:pt x="968984" y="2220208"/>
                    <a:pt x="883953" y="2269072"/>
                    <a:pt x="787510" y="2269072"/>
                  </a:cubicBezTo>
                  <a:close/>
                </a:path>
              </a:pathLst>
            </a:custGeom>
            <a:grpFill/>
            <a:ln w="28575">
              <a:solidFill>
                <a:srgbClr val="A1C8C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56">
              <a:extLst>
                <a:ext uri="{FF2B5EF4-FFF2-40B4-BE49-F238E27FC236}">
                  <a16:creationId xmlns:a16="http://schemas.microsoft.com/office/drawing/2014/main" id="{3843FBF6-0E06-422A-8DF4-C9F452A08E46}"/>
                </a:ext>
              </a:extLst>
            </p:cNvPr>
            <p:cNvSpPr/>
            <p:nvPr/>
          </p:nvSpPr>
          <p:spPr>
            <a:xfrm>
              <a:off x="3047366" y="2294466"/>
              <a:ext cx="2311821" cy="2269068"/>
            </a:xfrm>
            <a:custGeom>
              <a:avLst/>
              <a:gdLst>
                <a:gd name="connsiteX0" fmla="*/ 1016212 w 2311821"/>
                <a:gd name="connsiteY0" fmla="*/ 0 h 2269068"/>
                <a:gd name="connsiteX1" fmla="*/ 1286722 w 2311821"/>
                <a:gd name="connsiteY1" fmla="*/ 151004 h 2269068"/>
                <a:gd name="connsiteX2" fmla="*/ 1266872 w 2311821"/>
                <a:gd name="connsiteY2" fmla="*/ 187574 h 2269068"/>
                <a:gd name="connsiteX3" fmla="*/ 1244915 w 2311821"/>
                <a:gd name="connsiteY3" fmla="*/ 296330 h 2269068"/>
                <a:gd name="connsiteX4" fmla="*/ 1524317 w 2311821"/>
                <a:gd name="connsiteY4" fmla="*/ 575732 h 2269068"/>
                <a:gd name="connsiteX5" fmla="*/ 1756002 w 2311821"/>
                <a:gd name="connsiteY5" fmla="*/ 452546 h 2269068"/>
                <a:gd name="connsiteX6" fmla="*/ 1772490 w 2311821"/>
                <a:gd name="connsiteY6" fmla="*/ 422168 h 2269068"/>
                <a:gd name="connsiteX7" fmla="*/ 2032423 w 2311821"/>
                <a:gd name="connsiteY7" fmla="*/ 567267 h 2269068"/>
                <a:gd name="connsiteX8" fmla="*/ 2032423 w 2311821"/>
                <a:gd name="connsiteY8" fmla="*/ 855131 h 2269068"/>
                <a:gd name="connsiteX9" fmla="*/ 2088728 w 2311821"/>
                <a:gd name="connsiteY9" fmla="*/ 860807 h 2269068"/>
                <a:gd name="connsiteX10" fmla="*/ 2311821 w 2311821"/>
                <a:gd name="connsiteY10" fmla="*/ 1134533 h 2269068"/>
                <a:gd name="connsiteX11" fmla="*/ 2088728 w 2311821"/>
                <a:gd name="connsiteY11" fmla="*/ 1408258 h 2269068"/>
                <a:gd name="connsiteX12" fmla="*/ 2032423 w 2311821"/>
                <a:gd name="connsiteY12" fmla="*/ 1413934 h 2269068"/>
                <a:gd name="connsiteX13" fmla="*/ 2032423 w 2311821"/>
                <a:gd name="connsiteY13" fmla="*/ 1701801 h 2269068"/>
                <a:gd name="connsiteX14" fmla="*/ 1770720 w 2311821"/>
                <a:gd name="connsiteY14" fmla="*/ 1847889 h 2269068"/>
                <a:gd name="connsiteX15" fmla="*/ 1781748 w 2311821"/>
                <a:gd name="connsiteY15" fmla="*/ 1868207 h 2269068"/>
                <a:gd name="connsiteX16" fmla="*/ 1803705 w 2311821"/>
                <a:gd name="connsiteY16" fmla="*/ 1976963 h 2269068"/>
                <a:gd name="connsiteX17" fmla="*/ 1524303 w 2311821"/>
                <a:gd name="connsiteY17" fmla="*/ 2256365 h 2269068"/>
                <a:gd name="connsiteX18" fmla="*/ 1292619 w 2311821"/>
                <a:gd name="connsiteY18" fmla="*/ 2133179 h 2269068"/>
                <a:gd name="connsiteX19" fmla="*/ 1284951 w 2311821"/>
                <a:gd name="connsiteY19" fmla="*/ 2119053 h 2269068"/>
                <a:gd name="connsiteX20" fmla="*/ 1016211 w 2311821"/>
                <a:gd name="connsiteY20" fmla="*/ 2269068 h 2269068"/>
                <a:gd name="connsiteX21" fmla="*/ 0 w 2311821"/>
                <a:gd name="connsiteY21" fmla="*/ 1701801 h 2269068"/>
                <a:gd name="connsiteX22" fmla="*/ 0 w 2311821"/>
                <a:gd name="connsiteY22" fmla="*/ 567267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1821" h="2269068">
                  <a:moveTo>
                    <a:pt x="1016212" y="0"/>
                  </a:moveTo>
                  <a:lnTo>
                    <a:pt x="1286722" y="151004"/>
                  </a:lnTo>
                  <a:lnTo>
                    <a:pt x="1266872" y="187574"/>
                  </a:lnTo>
                  <a:cubicBezTo>
                    <a:pt x="1252734" y="221002"/>
                    <a:pt x="1244915" y="257753"/>
                    <a:pt x="1244915" y="296330"/>
                  </a:cubicBezTo>
                  <a:cubicBezTo>
                    <a:pt x="1244915" y="450639"/>
                    <a:pt x="1370008" y="575732"/>
                    <a:pt x="1524317" y="575732"/>
                  </a:cubicBezTo>
                  <a:cubicBezTo>
                    <a:pt x="1620760" y="575732"/>
                    <a:pt x="1705791" y="526868"/>
                    <a:pt x="1756002" y="452546"/>
                  </a:cubicBezTo>
                  <a:lnTo>
                    <a:pt x="1772490" y="422168"/>
                  </a:lnTo>
                  <a:lnTo>
                    <a:pt x="2032423" y="567267"/>
                  </a:lnTo>
                  <a:lnTo>
                    <a:pt x="2032423" y="855131"/>
                  </a:lnTo>
                  <a:lnTo>
                    <a:pt x="2088728" y="860807"/>
                  </a:lnTo>
                  <a:cubicBezTo>
                    <a:pt x="2216047" y="886861"/>
                    <a:pt x="2311821" y="999513"/>
                    <a:pt x="2311821" y="1134533"/>
                  </a:cubicBezTo>
                  <a:cubicBezTo>
                    <a:pt x="2311821" y="1269553"/>
                    <a:pt x="2216047" y="1382205"/>
                    <a:pt x="2088728" y="1408258"/>
                  </a:cubicBezTo>
                  <a:lnTo>
                    <a:pt x="2032423" y="1413934"/>
                  </a:lnTo>
                  <a:lnTo>
                    <a:pt x="2032423" y="1701801"/>
                  </a:lnTo>
                  <a:lnTo>
                    <a:pt x="1770720" y="1847889"/>
                  </a:lnTo>
                  <a:lnTo>
                    <a:pt x="1781748" y="1868207"/>
                  </a:lnTo>
                  <a:cubicBezTo>
                    <a:pt x="1795887" y="1901635"/>
                    <a:pt x="1803705" y="1938386"/>
                    <a:pt x="1803705" y="1976963"/>
                  </a:cubicBezTo>
                  <a:cubicBezTo>
                    <a:pt x="1803705" y="2131272"/>
                    <a:pt x="1678612" y="2256365"/>
                    <a:pt x="1524303" y="2256365"/>
                  </a:cubicBezTo>
                  <a:cubicBezTo>
                    <a:pt x="1427860" y="2256365"/>
                    <a:pt x="1342830" y="2207501"/>
                    <a:pt x="1292619" y="2133179"/>
                  </a:cubicBezTo>
                  <a:lnTo>
                    <a:pt x="1284951" y="2119053"/>
                  </a:lnTo>
                  <a:lnTo>
                    <a:pt x="1016211" y="2269068"/>
                  </a:lnTo>
                  <a:lnTo>
                    <a:pt x="0" y="1701801"/>
                  </a:lnTo>
                  <a:lnTo>
                    <a:pt x="0" y="567267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EA4ECAA-D102-4D3E-8F17-974B23539CA0}"/>
              </a:ext>
            </a:extLst>
          </p:cNvPr>
          <p:cNvSpPr/>
          <p:nvPr/>
        </p:nvSpPr>
        <p:spPr>
          <a:xfrm>
            <a:off x="0" y="905933"/>
            <a:ext cx="1686297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B986A-27BF-4935-B0D3-33FD4B5BE304}"/>
              </a:ext>
            </a:extLst>
          </p:cNvPr>
          <p:cNvSpPr txBox="1"/>
          <p:nvPr/>
        </p:nvSpPr>
        <p:spPr>
          <a:xfrm>
            <a:off x="6672973" y="1336926"/>
            <a:ext cx="265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>
                    <a:lumMod val="95000"/>
                  </a:prstClr>
                </a:solidFill>
                <a:latin typeface="Tw Cen MT" panose="020B0602020104020603" pitchFamily="34" charset="0"/>
              </a:rPr>
              <a:t>Science &amp; technology </a:t>
            </a:r>
          </a:p>
          <a:p>
            <a:pPr algn="ctr">
              <a:defRPr/>
            </a:pPr>
            <a:r>
              <a:rPr lang="en-US" sz="1400" b="1" dirty="0">
                <a:solidFill>
                  <a:prstClr val="white">
                    <a:lumMod val="95000"/>
                  </a:prstClr>
                </a:solidFill>
                <a:latin typeface="Tw Cen MT" panose="020B0602020104020603" pitchFamily="34" charset="0"/>
              </a:rPr>
              <a:t>related : 1700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8ECCA-1695-4032-AF59-63261852A6E4}"/>
              </a:ext>
            </a:extLst>
          </p:cNvPr>
          <p:cNvSpPr txBox="1"/>
          <p:nvPr/>
        </p:nvSpPr>
        <p:spPr>
          <a:xfrm>
            <a:off x="6086712" y="2849850"/>
            <a:ext cx="2071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Affinity with Western, Indian, Chinese &amp; African cultures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1081F-CF6B-4995-93B7-36A521F814B6}"/>
              </a:ext>
            </a:extLst>
          </p:cNvPr>
          <p:cNvSpPr txBox="1"/>
          <p:nvPr/>
        </p:nvSpPr>
        <p:spPr>
          <a:xfrm>
            <a:off x="9021330" y="4508407"/>
            <a:ext cx="207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Cost effective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highly trainable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64B9FF-2293-4065-BEA8-0046429F268F}"/>
              </a:ext>
            </a:extLst>
          </p:cNvPr>
          <p:cNvSpPr txBox="1"/>
          <p:nvPr/>
        </p:nvSpPr>
        <p:spPr>
          <a:xfrm>
            <a:off x="7225274" y="4400685"/>
            <a:ext cx="173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Abundant pool of accounting and business graduates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5EA21-EA85-4CAB-B919-779DADB676BF}"/>
              </a:ext>
            </a:extLst>
          </p:cNvPr>
          <p:cNvSpPr txBox="1"/>
          <p:nvPr/>
        </p:nvSpPr>
        <p:spPr>
          <a:xfrm>
            <a:off x="10108680" y="2713349"/>
            <a:ext cx="173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>
                    <a:lumMod val="95000"/>
                  </a:prstClr>
                </a:solidFill>
                <a:latin typeface="Tw Cen MT" panose="020B0602020104020603" pitchFamily="34" charset="0"/>
              </a:rPr>
              <a:t>70% joining the services industry- 16,000 in the ICT sector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C4A286-F719-4CD7-B58C-FBEC261AA3C0}"/>
              </a:ext>
            </a:extLst>
          </p:cNvPr>
          <p:cNvSpPr txBox="1"/>
          <p:nvPr/>
        </p:nvSpPr>
        <p:spPr>
          <a:xfrm>
            <a:off x="9070289" y="1386325"/>
            <a:ext cx="173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Customer service orientation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31CD41-B1C0-4967-8BA8-9065E7EE3D34}"/>
              </a:ext>
            </a:extLst>
          </p:cNvPr>
          <p:cNvSpPr txBox="1"/>
          <p:nvPr/>
        </p:nvSpPr>
        <p:spPr>
          <a:xfrm>
            <a:off x="423473" y="4758140"/>
            <a:ext cx="42055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Indicative Monthly Salary Costs: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Junior BPO Operator : USD 300-400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Junior BPO Officer : USD 400 – 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BPO Supervisor : USD 500 - 600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65DCDE-61E7-4EFD-BA44-7BA8190B1B13}"/>
              </a:ext>
            </a:extLst>
          </p:cNvPr>
          <p:cNvSpPr/>
          <p:nvPr/>
        </p:nvSpPr>
        <p:spPr>
          <a:xfrm>
            <a:off x="3291607" y="6228608"/>
            <a:ext cx="45719" cy="4612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486CE6-224A-4EB3-BB84-C5F3DC4969CC}"/>
              </a:ext>
            </a:extLst>
          </p:cNvPr>
          <p:cNvSpPr/>
          <p:nvPr/>
        </p:nvSpPr>
        <p:spPr>
          <a:xfrm>
            <a:off x="3398090" y="6228608"/>
            <a:ext cx="3412409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Minimum Salary Applicable: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USD 257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* USD : Rs 40/- </a:t>
            </a:r>
            <a:endParaRPr kumimoji="0" lang="en-US" sz="1050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E687BD-7024-4F77-BA1F-BF02FE61F2D7}"/>
              </a:ext>
            </a:extLst>
          </p:cNvPr>
          <p:cNvSpPr/>
          <p:nvPr/>
        </p:nvSpPr>
        <p:spPr>
          <a:xfrm>
            <a:off x="7161193" y="6263651"/>
            <a:ext cx="45719" cy="4612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820115-B2FB-4AEB-AE11-E704B903154F}"/>
              </a:ext>
            </a:extLst>
          </p:cNvPr>
          <p:cNvSpPr/>
          <p:nvPr/>
        </p:nvSpPr>
        <p:spPr>
          <a:xfrm>
            <a:off x="7417832" y="6251461"/>
            <a:ext cx="2805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15,000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graduates annually</a:t>
            </a:r>
          </a:p>
        </p:txBody>
      </p:sp>
    </p:spTree>
    <p:extLst>
      <p:ext uri="{BB962C8B-B14F-4D97-AF65-F5344CB8AC3E}">
        <p14:creationId xmlns:p14="http://schemas.microsoft.com/office/powerpoint/2010/main" val="10045223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74ACC4-F70F-411C-A1BD-05C6073F7BEE}"/>
              </a:ext>
            </a:extLst>
          </p:cNvPr>
          <p:cNvSpPr txBox="1"/>
          <p:nvPr/>
        </p:nvSpPr>
        <p:spPr>
          <a:xfrm>
            <a:off x="342411" y="-27190"/>
            <a:ext cx="74481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Government Support - </a:t>
            </a:r>
            <a:r>
              <a:rPr lang="en-US" sz="2800" b="1" i="1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Training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D682B-04CB-4F50-A1E0-F596F260AE86}"/>
              </a:ext>
            </a:extLst>
          </p:cNvPr>
          <p:cNvSpPr txBox="1"/>
          <p:nvPr/>
        </p:nvSpPr>
        <p:spPr>
          <a:xfrm>
            <a:off x="4313527" y="678294"/>
            <a:ext cx="72982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Pre-employment programmes</a:t>
            </a:r>
          </a:p>
          <a:p>
            <a:pPr algn="ctr">
              <a:defRPr/>
            </a:pPr>
            <a:endParaRPr lang="en-MU" sz="2400" b="1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Graduate Training Employment Program (GTES)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Up to Rs80,000 as funding for the cost of training per graduate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monthly stipend of Rs6,000 per graduate will be offered by the HRDC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ADE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78C2D-23DE-4A42-8C76-657649B8F0EB}"/>
              </a:ext>
            </a:extLst>
          </p:cNvPr>
          <p:cNvSpPr txBox="1"/>
          <p:nvPr/>
        </p:nvSpPr>
        <p:spPr>
          <a:xfrm>
            <a:off x="4313527" y="4067838"/>
            <a:ext cx="74626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Youth Employment Program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Target Group: Post HSC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Refund of 50% of the youth’s monthly stipend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Monthly Stipend: Rs 4000 (HSC),  Rs 5000 (Diploma) and Rs 7500 (Degree holders)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Course refund up to 50%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8615A-DA95-4BBE-A446-B6F19636BAAC}"/>
              </a:ext>
            </a:extLst>
          </p:cNvPr>
          <p:cNvSpPr txBox="1"/>
          <p:nvPr/>
        </p:nvSpPr>
        <p:spPr>
          <a:xfrm>
            <a:off x="4267808" y="2524953"/>
            <a:ext cx="65818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National Skill Development Program (NSDP)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Target group: </a:t>
            </a:r>
            <a:r>
              <a:rPr lang="en-US" sz="1600" b="1">
                <a:solidFill>
                  <a:schemeClr val="tx2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Candidates possessing up to a diploma certification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anose="020B06020201040206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100% reimbursement on training cost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Monthly Stipend of Rs 6,000 + Rs 1000 travelling expenses </a:t>
            </a:r>
          </a:p>
        </p:txBody>
      </p:sp>
      <p:pic>
        <p:nvPicPr>
          <p:cNvPr id="27" name="Picture 26" descr="A close up of a persons face&#10;&#10;Description automatically generated">
            <a:extLst>
              <a:ext uri="{FF2B5EF4-FFF2-40B4-BE49-F238E27FC236}">
                <a16:creationId xmlns:a16="http://schemas.microsoft.com/office/drawing/2014/main" id="{C19AE565-636B-4933-BA5F-082EDD578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" y="2027613"/>
            <a:ext cx="3307622" cy="2658451"/>
          </a:xfrm>
          <a:prstGeom prst="rect">
            <a:avLst/>
          </a:prstGeom>
          <a:ln w="69850">
            <a:solidFill>
              <a:schemeClr val="accent3">
                <a:lumMod val="75000"/>
              </a:schemeClr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85879-FAC9-444F-AB9C-5E98AC46ACE1}"/>
              </a:ext>
            </a:extLst>
          </p:cNvPr>
          <p:cNvSpPr/>
          <p:nvPr/>
        </p:nvSpPr>
        <p:spPr>
          <a:xfrm flipH="1">
            <a:off x="3972497" y="865295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FD5494-4DFD-4286-B57C-F12D1F48A041}"/>
              </a:ext>
            </a:extLst>
          </p:cNvPr>
          <p:cNvSpPr/>
          <p:nvPr/>
        </p:nvSpPr>
        <p:spPr>
          <a:xfrm flipH="1">
            <a:off x="3926778" y="2678458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2473E-12AC-4555-BA73-D6459D61E794}"/>
              </a:ext>
            </a:extLst>
          </p:cNvPr>
          <p:cNvSpPr/>
          <p:nvPr/>
        </p:nvSpPr>
        <p:spPr>
          <a:xfrm flipH="1">
            <a:off x="3926777" y="4686065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34788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74ACC4-F70F-411C-A1BD-05C6073F7BEE}"/>
              </a:ext>
            </a:extLst>
          </p:cNvPr>
          <p:cNvSpPr txBox="1"/>
          <p:nvPr/>
        </p:nvSpPr>
        <p:spPr>
          <a:xfrm>
            <a:off x="202300" y="3331"/>
            <a:ext cx="74481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Government Support - </a:t>
            </a:r>
            <a:r>
              <a:rPr lang="en-US" sz="2800" b="1" i="1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Training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D682B-04CB-4F50-A1E0-F596F260AE86}"/>
              </a:ext>
            </a:extLst>
          </p:cNvPr>
          <p:cNvSpPr txBox="1"/>
          <p:nvPr/>
        </p:nvSpPr>
        <p:spPr>
          <a:xfrm>
            <a:off x="3853615" y="699478"/>
            <a:ext cx="833838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Post employment programmes</a:t>
            </a:r>
          </a:p>
          <a:p>
            <a:pPr algn="ctr">
              <a:defRPr/>
            </a:pPr>
            <a:endParaRPr lang="en-MU" sz="2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National Training Fund (NTF)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chemeClr val="tx2"/>
                </a:solidFill>
                <a:latin typeface="Tw Cen MT" panose="020B0602020104020603" pitchFamily="34" charset="0"/>
              </a:rPr>
              <a:t>Refund up to 75% of course fees depending on their annual levy paid.</a:t>
            </a:r>
            <a:endParaRPr lang="en-GB" sz="1600" b="1" dirty="0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i="0" dirty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Various training offered to employers to meet part of the training cost of their employees and to support other training initiatives both at enterprise and national levels as per below: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chemeClr val="accent3">
                  <a:lumMod val="75000"/>
                </a:schemeClr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Sectoral Skills Development Scheme (SSDS)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i="0" dirty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Clustering approach where enterprises will be able to share costs and availability of resource persons among themselves.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Tw Cen MT" panose="020B06020201040206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Recognition of Prior Learning Support Scheme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i="0" dirty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Formal recognition of the knowledge, skills and experience acquired at the workplace</a:t>
            </a:r>
            <a:endParaRPr lang="en-GB" sz="1600" b="1" dirty="0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tx2"/>
                </a:solidFill>
                <a:latin typeface="Tw Cen MT" panose="020B0602020104020603" pitchFamily="34" charset="0"/>
              </a:rPr>
              <a:t>Subsidies for</a:t>
            </a:r>
            <a:r>
              <a:rPr lang="en-GB" sz="1600" b="1" i="0" dirty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 facilitation and assessment fees amounting to Rs 5,000 and Rs 6,000</a:t>
            </a:r>
            <a:endParaRPr lang="en-US" sz="1600" b="1" dirty="0">
              <a:solidFill>
                <a:schemeClr val="tx2"/>
              </a:solidFill>
              <a:latin typeface="Tw Cen MT" panose="020B0602020104020603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GB" sz="1800" b="1" dirty="0">
                <a:solidFill>
                  <a:schemeClr val="tx2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 </a:t>
            </a:r>
            <a:endParaRPr lang="en-MU" sz="1800" b="1" dirty="0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CADE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pic>
        <p:nvPicPr>
          <p:cNvPr id="27" name="Picture 26" descr="A close up of a persons face&#10;&#10;Description automatically generated">
            <a:extLst>
              <a:ext uri="{FF2B5EF4-FFF2-40B4-BE49-F238E27FC236}">
                <a16:creationId xmlns:a16="http://schemas.microsoft.com/office/drawing/2014/main" id="{C19AE565-636B-4933-BA5F-082EDD578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" y="2027614"/>
            <a:ext cx="3039050" cy="2442590"/>
          </a:xfrm>
          <a:prstGeom prst="rect">
            <a:avLst/>
          </a:prstGeom>
          <a:ln w="69850">
            <a:solidFill>
              <a:schemeClr val="accent3">
                <a:lumMod val="75000"/>
              </a:schemeClr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85879-FAC9-444F-AB9C-5E98AC46ACE1}"/>
              </a:ext>
            </a:extLst>
          </p:cNvPr>
          <p:cNvSpPr/>
          <p:nvPr/>
        </p:nvSpPr>
        <p:spPr>
          <a:xfrm flipH="1">
            <a:off x="3700046" y="883103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FD5494-4DFD-4286-B57C-F12D1F48A041}"/>
              </a:ext>
            </a:extLst>
          </p:cNvPr>
          <p:cNvSpPr/>
          <p:nvPr/>
        </p:nvSpPr>
        <p:spPr>
          <a:xfrm flipH="1">
            <a:off x="3722905" y="2618522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2473E-12AC-4555-BA73-D6459D61E794}"/>
              </a:ext>
            </a:extLst>
          </p:cNvPr>
          <p:cNvSpPr/>
          <p:nvPr/>
        </p:nvSpPr>
        <p:spPr>
          <a:xfrm flipH="1">
            <a:off x="3711381" y="4470204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84B53-68C1-41C3-9BCC-A120585BA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68" y="2723469"/>
            <a:ext cx="7852737" cy="17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7843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74ACC4-F70F-411C-A1BD-05C6073F7BEE}"/>
              </a:ext>
            </a:extLst>
          </p:cNvPr>
          <p:cNvSpPr txBox="1"/>
          <p:nvPr/>
        </p:nvSpPr>
        <p:spPr>
          <a:xfrm>
            <a:off x="202300" y="3331"/>
            <a:ext cx="74481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Government Support - </a:t>
            </a:r>
            <a:r>
              <a:rPr lang="en-US" sz="2800" b="1" i="1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Training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26" descr="A close up of a persons face&#10;&#10;Description automatically generated">
            <a:extLst>
              <a:ext uri="{FF2B5EF4-FFF2-40B4-BE49-F238E27FC236}">
                <a16:creationId xmlns:a16="http://schemas.microsoft.com/office/drawing/2014/main" id="{C19AE565-636B-4933-BA5F-082EDD578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" y="2027614"/>
            <a:ext cx="3039050" cy="2442590"/>
          </a:xfrm>
          <a:prstGeom prst="rect">
            <a:avLst/>
          </a:prstGeom>
          <a:ln w="69850">
            <a:solidFill>
              <a:schemeClr val="accent3">
                <a:lumMod val="75000"/>
              </a:schemeClr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285879-FAC9-444F-AB9C-5E98AC46ACE1}"/>
              </a:ext>
            </a:extLst>
          </p:cNvPr>
          <p:cNvSpPr/>
          <p:nvPr/>
        </p:nvSpPr>
        <p:spPr>
          <a:xfrm flipH="1">
            <a:off x="3700046" y="883103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FD5494-4DFD-4286-B57C-F12D1F48A041}"/>
              </a:ext>
            </a:extLst>
          </p:cNvPr>
          <p:cNvSpPr/>
          <p:nvPr/>
        </p:nvSpPr>
        <p:spPr>
          <a:xfrm flipH="1">
            <a:off x="3722905" y="2618522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2473E-12AC-4555-BA73-D6459D61E794}"/>
              </a:ext>
            </a:extLst>
          </p:cNvPr>
          <p:cNvSpPr/>
          <p:nvPr/>
        </p:nvSpPr>
        <p:spPr>
          <a:xfrm flipH="1">
            <a:off x="3711381" y="4470204"/>
            <a:ext cx="45719" cy="1471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AA2D6-495E-472D-AE04-6F4C9A9454C3}"/>
              </a:ext>
            </a:extLst>
          </p:cNvPr>
          <p:cNvSpPr txBox="1"/>
          <p:nvPr/>
        </p:nvSpPr>
        <p:spPr>
          <a:xfrm>
            <a:off x="4270520" y="834263"/>
            <a:ext cx="7579069" cy="453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Post employment programmes</a:t>
            </a:r>
            <a:endParaRPr lang="en-MU" sz="2400" b="1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chemeClr val="accent3">
                    <a:lumMod val="75000"/>
                  </a:schemeClr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</a:rPr>
              <a:t>Skills Development Support Scheme for Foreign Direct Investment: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b="1">
                <a:solidFill>
                  <a:schemeClr val="tx2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encourage development of higher levels of technical expertise </a:t>
            </a:r>
            <a:endParaRPr lang="en-MU" sz="1600" b="1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b="1">
                <a:solidFill>
                  <a:schemeClr val="tx2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 in mounting skills development programmes with foreign investors. </a:t>
            </a:r>
            <a:endParaRPr lang="en-MU" sz="1600" b="1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b="1">
                <a:solidFill>
                  <a:schemeClr val="tx2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Co-sharing ethos where HRDC provides funding for 80% of the training cost. The remaining is borne by the participating enterprise. </a:t>
            </a:r>
            <a:endParaRPr lang="en-MU" sz="1600" b="1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b="1">
              <a:solidFill>
                <a:schemeClr val="tx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algn="ctr"/>
            <a:r>
              <a:rPr lang="en-GB" sz="2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rPr>
              <a:t>Cross Cutting Programmes</a:t>
            </a:r>
          </a:p>
          <a:p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 Skills Development Support Programme: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2"/>
                </a:solidFill>
                <a:latin typeface="Tw Cen MT" panose="020B0602020104020603" pitchFamily="34" charset="0"/>
              </a:rPr>
              <a:t>C</a:t>
            </a:r>
            <a:r>
              <a:rPr lang="en-GB" sz="1600" b="1" i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ollaborative projects between local and/or international institutions can be mounted for effective transfer of knowledge and build local capabilities</a:t>
            </a:r>
            <a:endParaRPr lang="en-GB" sz="1600" b="1">
              <a:solidFill>
                <a:schemeClr val="tx2"/>
              </a:solidFill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2"/>
                </a:solidFill>
                <a:latin typeface="Tw Cen MT" panose="020B0602020104020603" pitchFamily="34" charset="0"/>
                <a:ea typeface="Calibri" panose="020F0502020204030204" pitchFamily="34" charset="0"/>
              </a:rPr>
              <a:t>Fully funded programme by HRDC</a:t>
            </a:r>
            <a:endParaRPr lang="en-GB" sz="1600" b="1">
              <a:solidFill>
                <a:schemeClr val="tx2"/>
              </a:solidFill>
              <a:effectLst/>
              <a:latin typeface="Tw Cen MT" panose="020B06020201040206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>
                <a:solidFill>
                  <a:schemeClr val="tx2"/>
                </a:solidFill>
                <a:effectLst/>
                <a:latin typeface="Tw Cen MT" panose="020B0602020104020603" pitchFamily="34" charset="0"/>
              </a:rPr>
              <a:t>Target group: Students, fresh graduates, existing professionals, lecturers/trainers, researchers are targeted beneficiaries</a:t>
            </a:r>
            <a:endParaRPr lang="en-MU" sz="1600" b="1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215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BA2F1AB1-FDD4-4DDD-9609-BD5EF3C1B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-29"/>
          <a:stretch/>
        </p:blipFill>
        <p:spPr>
          <a:xfrm>
            <a:off x="2822915" y="404623"/>
            <a:ext cx="5797067" cy="646684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12ED9E9-3D91-4714-AF16-8E4C28B87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126"/>
          <a:stretch/>
        </p:blipFill>
        <p:spPr>
          <a:xfrm>
            <a:off x="7030086" y="5069212"/>
            <a:ext cx="1616801" cy="4360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A45B0AE-540F-42C3-B9F2-0E65F97AE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" b="284"/>
          <a:stretch/>
        </p:blipFill>
        <p:spPr>
          <a:xfrm>
            <a:off x="3823883" y="3949853"/>
            <a:ext cx="1044516" cy="72887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5631497-6390-41C6-96D6-4783308FF4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" b="-228"/>
          <a:stretch/>
        </p:blipFill>
        <p:spPr>
          <a:xfrm>
            <a:off x="4845205" y="5843810"/>
            <a:ext cx="728868" cy="36736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30DE11D-0365-4032-BA6A-AE2670A130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" b="-96"/>
          <a:stretch/>
        </p:blipFill>
        <p:spPr>
          <a:xfrm>
            <a:off x="4215089" y="4144432"/>
            <a:ext cx="477078" cy="21402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D355D42-8CF3-4DCB-89F0-E3DADC1483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3" b="-555"/>
          <a:stretch/>
        </p:blipFill>
        <p:spPr>
          <a:xfrm>
            <a:off x="5941823" y="966565"/>
            <a:ext cx="394447" cy="3585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4472165-2CD1-46EA-A90F-699FD6A46E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5" r="-101" b="756"/>
          <a:stretch/>
        </p:blipFill>
        <p:spPr>
          <a:xfrm>
            <a:off x="3386081" y="2768844"/>
            <a:ext cx="2215128" cy="3337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6414DCC-66A8-4A40-8B62-4AC592F575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 b="701"/>
          <a:stretch/>
        </p:blipFill>
        <p:spPr>
          <a:xfrm>
            <a:off x="5445252" y="2980272"/>
            <a:ext cx="311914" cy="27725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E21F355-4122-4F98-8C3F-CBCDA3F8D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-313"/>
          <a:stretch/>
        </p:blipFill>
        <p:spPr>
          <a:xfrm rot="2699113">
            <a:off x="5172010" y="3418206"/>
            <a:ext cx="602137" cy="466642"/>
          </a:xfrm>
          <a:prstGeom prst="rect">
            <a:avLst/>
          </a:prstGeom>
        </p:spPr>
      </p:pic>
      <p:sp>
        <p:nvSpPr>
          <p:cNvPr id="98" name="Oval 97">
            <a:extLst>
              <a:ext uri="{FF2B5EF4-FFF2-40B4-BE49-F238E27FC236}">
                <a16:creationId xmlns:a16="http://schemas.microsoft.com/office/drawing/2014/main" id="{A48E98ED-8B78-48DE-B4A9-712C1A7B894C}"/>
              </a:ext>
            </a:extLst>
          </p:cNvPr>
          <p:cNvSpPr/>
          <p:nvPr/>
        </p:nvSpPr>
        <p:spPr>
          <a:xfrm>
            <a:off x="6298242" y="986011"/>
            <a:ext cx="231888" cy="1792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D29650E-E2BC-4888-A8CC-233846B1C280}"/>
              </a:ext>
            </a:extLst>
          </p:cNvPr>
          <p:cNvSpPr/>
          <p:nvPr/>
        </p:nvSpPr>
        <p:spPr>
          <a:xfrm flipH="1">
            <a:off x="5941823" y="1811789"/>
            <a:ext cx="425105" cy="2037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471993A-DC1C-459E-8A75-A5FE7B7FA881}"/>
              </a:ext>
            </a:extLst>
          </p:cNvPr>
          <p:cNvSpPr/>
          <p:nvPr/>
        </p:nvSpPr>
        <p:spPr>
          <a:xfrm>
            <a:off x="5485968" y="2726645"/>
            <a:ext cx="356754" cy="2707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652A29F-F985-4575-B855-3E1E8BFBD027}"/>
              </a:ext>
            </a:extLst>
          </p:cNvPr>
          <p:cNvSpPr/>
          <p:nvPr/>
        </p:nvSpPr>
        <p:spPr>
          <a:xfrm flipH="1">
            <a:off x="5726473" y="2960646"/>
            <a:ext cx="152312" cy="200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682EFB3-B57F-4EB8-B823-35C461B7FB2B}"/>
              </a:ext>
            </a:extLst>
          </p:cNvPr>
          <p:cNvSpPr/>
          <p:nvPr/>
        </p:nvSpPr>
        <p:spPr>
          <a:xfrm flipH="1">
            <a:off x="5633056" y="3020723"/>
            <a:ext cx="583666" cy="593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89EC138-AC54-4B48-BBF7-DC2D3C5D3897}"/>
              </a:ext>
            </a:extLst>
          </p:cNvPr>
          <p:cNvSpPr/>
          <p:nvPr/>
        </p:nvSpPr>
        <p:spPr>
          <a:xfrm flipH="1">
            <a:off x="5455100" y="3324676"/>
            <a:ext cx="583666" cy="593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D7B7439-B71E-431B-B833-8A7BE5136BB1}"/>
              </a:ext>
            </a:extLst>
          </p:cNvPr>
          <p:cNvSpPr/>
          <p:nvPr/>
        </p:nvSpPr>
        <p:spPr>
          <a:xfrm flipH="1">
            <a:off x="4335297" y="3567958"/>
            <a:ext cx="583666" cy="593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1548972-75A8-4193-8542-7309A129A12A}"/>
              </a:ext>
            </a:extLst>
          </p:cNvPr>
          <p:cNvSpPr/>
          <p:nvPr/>
        </p:nvSpPr>
        <p:spPr>
          <a:xfrm flipH="1">
            <a:off x="3979419" y="4017710"/>
            <a:ext cx="583666" cy="593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937C101-CF8E-4317-B603-F1E6E1676B40}"/>
              </a:ext>
            </a:extLst>
          </p:cNvPr>
          <p:cNvSpPr/>
          <p:nvPr/>
        </p:nvSpPr>
        <p:spPr>
          <a:xfrm flipH="1">
            <a:off x="7277545" y="5007270"/>
            <a:ext cx="662661" cy="5659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270548D-28E0-43A1-8299-AC50B4506E96}"/>
              </a:ext>
            </a:extLst>
          </p:cNvPr>
          <p:cNvSpPr/>
          <p:nvPr/>
        </p:nvSpPr>
        <p:spPr>
          <a:xfrm flipH="1">
            <a:off x="5164221" y="5547231"/>
            <a:ext cx="737758" cy="59315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086B2E0-E6D9-4D17-A2DF-E43533C91F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" b="-149"/>
          <a:stretch/>
        </p:blipFill>
        <p:spPr>
          <a:xfrm>
            <a:off x="6096893" y="919407"/>
            <a:ext cx="2686593" cy="1290730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59C36F75-161F-40C5-9571-4EB4FFA5E02A}"/>
              </a:ext>
            </a:extLst>
          </p:cNvPr>
          <p:cNvSpPr/>
          <p:nvPr/>
        </p:nvSpPr>
        <p:spPr>
          <a:xfrm flipH="1">
            <a:off x="5919919" y="3355054"/>
            <a:ext cx="662661" cy="5659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</a:t>
            </a:r>
          </a:p>
        </p:txBody>
      </p:sp>
      <p:grpSp>
        <p:nvGrpSpPr>
          <p:cNvPr id="110" name="Group 279">
            <a:extLst>
              <a:ext uri="{FF2B5EF4-FFF2-40B4-BE49-F238E27FC236}">
                <a16:creationId xmlns:a16="http://schemas.microsoft.com/office/drawing/2014/main" id="{91F1E7AB-39E1-4A4D-A522-257F3DCE1688}"/>
              </a:ext>
            </a:extLst>
          </p:cNvPr>
          <p:cNvGrpSpPr/>
          <p:nvPr/>
        </p:nvGrpSpPr>
        <p:grpSpPr>
          <a:xfrm>
            <a:off x="6677424" y="4869591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11" name="Teardrop 110">
              <a:extLst>
                <a:ext uri="{FF2B5EF4-FFF2-40B4-BE49-F238E27FC236}">
                  <a16:creationId xmlns:a16="http://schemas.microsoft.com/office/drawing/2014/main" id="{1B1732EE-98A7-4CF8-9449-0F34FA8174FD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1D617A2-E90F-4DE0-8050-BD5FD7CF2AD4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5D44F69-F1D9-46D8-B7A1-D077D3269D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" b="-96"/>
          <a:stretch/>
        </p:blipFill>
        <p:spPr>
          <a:xfrm rot="15879929">
            <a:off x="5960775" y="1697819"/>
            <a:ext cx="325105" cy="1458456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CAF08279-E65E-4AC0-B95E-28777D86C1B2}"/>
              </a:ext>
            </a:extLst>
          </p:cNvPr>
          <p:cNvSpPr txBox="1"/>
          <p:nvPr/>
        </p:nvSpPr>
        <p:spPr>
          <a:xfrm>
            <a:off x="4352697" y="4634844"/>
            <a:ext cx="412305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E04839F-E001-435D-84ED-EC97F2B0E8E1}"/>
              </a:ext>
            </a:extLst>
          </p:cNvPr>
          <p:cNvSpPr txBox="1"/>
          <p:nvPr/>
        </p:nvSpPr>
        <p:spPr>
          <a:xfrm>
            <a:off x="5115816" y="2843405"/>
            <a:ext cx="367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CF13D21-AE78-4534-87E9-9C115A0AFFE7}"/>
              </a:ext>
            </a:extLst>
          </p:cNvPr>
          <p:cNvSpPr txBox="1"/>
          <p:nvPr/>
        </p:nvSpPr>
        <p:spPr>
          <a:xfrm>
            <a:off x="5576982" y="2328259"/>
            <a:ext cx="451294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1FFF1EB5-0980-400E-9EE3-5AC1CF1B0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 b="701"/>
          <a:stretch/>
        </p:blipFill>
        <p:spPr>
          <a:xfrm>
            <a:off x="5237435" y="2975657"/>
            <a:ext cx="311914" cy="277257"/>
          </a:xfrm>
          <a:prstGeom prst="rect">
            <a:avLst/>
          </a:prstGeom>
        </p:spPr>
      </p:pic>
      <p:grpSp>
        <p:nvGrpSpPr>
          <p:cNvPr id="118" name="Group 279">
            <a:extLst>
              <a:ext uri="{FF2B5EF4-FFF2-40B4-BE49-F238E27FC236}">
                <a16:creationId xmlns:a16="http://schemas.microsoft.com/office/drawing/2014/main" id="{CF39905E-FD1C-4E34-8EA3-49FBF1BE9BD8}"/>
              </a:ext>
            </a:extLst>
          </p:cNvPr>
          <p:cNvGrpSpPr/>
          <p:nvPr/>
        </p:nvGrpSpPr>
        <p:grpSpPr>
          <a:xfrm>
            <a:off x="7934403" y="2842765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19" name="Teardrop 118">
              <a:extLst>
                <a:ext uri="{FF2B5EF4-FFF2-40B4-BE49-F238E27FC236}">
                  <a16:creationId xmlns:a16="http://schemas.microsoft.com/office/drawing/2014/main" id="{78CA689E-747C-4FE5-9E79-ED070845E9AC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2BE9085-D2E3-4EDA-867B-B25731AE092B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279">
            <a:extLst>
              <a:ext uri="{FF2B5EF4-FFF2-40B4-BE49-F238E27FC236}">
                <a16:creationId xmlns:a16="http://schemas.microsoft.com/office/drawing/2014/main" id="{F026B17F-6D23-4F7A-8C1F-FB974E3FA950}"/>
              </a:ext>
            </a:extLst>
          </p:cNvPr>
          <p:cNvGrpSpPr/>
          <p:nvPr/>
        </p:nvGrpSpPr>
        <p:grpSpPr>
          <a:xfrm>
            <a:off x="4287624" y="4578087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22" name="Teardrop 121">
              <a:extLst>
                <a:ext uri="{FF2B5EF4-FFF2-40B4-BE49-F238E27FC236}">
                  <a16:creationId xmlns:a16="http://schemas.microsoft.com/office/drawing/2014/main" id="{39383AE3-8D9F-4202-B3BA-86C217C85737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35B10A-2EC8-474A-B495-BA6D63EB0E41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4" name="Group 279">
            <a:extLst>
              <a:ext uri="{FF2B5EF4-FFF2-40B4-BE49-F238E27FC236}">
                <a16:creationId xmlns:a16="http://schemas.microsoft.com/office/drawing/2014/main" id="{DBEEEA4A-AB09-4740-B35E-C5307E2902EE}"/>
              </a:ext>
            </a:extLst>
          </p:cNvPr>
          <p:cNvGrpSpPr/>
          <p:nvPr/>
        </p:nvGrpSpPr>
        <p:grpSpPr>
          <a:xfrm>
            <a:off x="5435283" y="2102638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25" name="Teardrop 124">
              <a:extLst>
                <a:ext uri="{FF2B5EF4-FFF2-40B4-BE49-F238E27FC236}">
                  <a16:creationId xmlns:a16="http://schemas.microsoft.com/office/drawing/2014/main" id="{F041C88F-3CFE-4D7F-B8EF-E37778E14850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D0FCF34-9CF6-4960-91BB-3CB1361822B1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F9278DF4-4D2E-4F14-9EF7-046565627FFB}"/>
              </a:ext>
            </a:extLst>
          </p:cNvPr>
          <p:cNvSpPr txBox="1"/>
          <p:nvPr/>
        </p:nvSpPr>
        <p:spPr>
          <a:xfrm>
            <a:off x="5242797" y="1931651"/>
            <a:ext cx="412305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55EB31B-734E-4073-8A27-7ADE1B4E5493}"/>
              </a:ext>
            </a:extLst>
          </p:cNvPr>
          <p:cNvSpPr txBox="1"/>
          <p:nvPr/>
        </p:nvSpPr>
        <p:spPr>
          <a:xfrm>
            <a:off x="6568155" y="4619562"/>
            <a:ext cx="412305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6B85DB-E0C3-4D25-AD86-19509778BEF4}"/>
              </a:ext>
            </a:extLst>
          </p:cNvPr>
          <p:cNvSpPr txBox="1"/>
          <p:nvPr/>
        </p:nvSpPr>
        <p:spPr>
          <a:xfrm>
            <a:off x="7712160" y="2604940"/>
            <a:ext cx="412305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pSp>
        <p:nvGrpSpPr>
          <p:cNvPr id="130" name="Group 279">
            <a:extLst>
              <a:ext uri="{FF2B5EF4-FFF2-40B4-BE49-F238E27FC236}">
                <a16:creationId xmlns:a16="http://schemas.microsoft.com/office/drawing/2014/main" id="{C7492958-2AB0-475E-98AF-4474104B3FDF}"/>
              </a:ext>
            </a:extLst>
          </p:cNvPr>
          <p:cNvGrpSpPr/>
          <p:nvPr/>
        </p:nvGrpSpPr>
        <p:grpSpPr>
          <a:xfrm>
            <a:off x="5843996" y="3496141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131" name="Teardrop 130">
              <a:extLst>
                <a:ext uri="{FF2B5EF4-FFF2-40B4-BE49-F238E27FC236}">
                  <a16:creationId xmlns:a16="http://schemas.microsoft.com/office/drawing/2014/main" id="{4063A434-995C-433F-BDF6-C4C1BCD0BC2B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30DE827-975E-49F5-8F75-DD75C1123ECC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76BC4E8-72D6-4E10-8D03-E173E579BF97}"/>
              </a:ext>
            </a:extLst>
          </p:cNvPr>
          <p:cNvSpPr/>
          <p:nvPr/>
        </p:nvSpPr>
        <p:spPr>
          <a:xfrm>
            <a:off x="-117264" y="1322227"/>
            <a:ext cx="4505031" cy="393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Mont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Choisy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Smart City 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Beau Plan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JinFei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Yihai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Gardens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Royal St Louis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Montebello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Moka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Trianon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Uniciti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6445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Cap Tamarin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 Felix Smart City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39190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Mon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Tresor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Smart City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357D9A4-3757-4C26-9F10-C247AFE10296}"/>
              </a:ext>
            </a:extLst>
          </p:cNvPr>
          <p:cNvSpPr/>
          <p:nvPr/>
        </p:nvSpPr>
        <p:spPr>
          <a:xfrm>
            <a:off x="330755" y="840959"/>
            <a:ext cx="3265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highlight>
                  <a:srgbClr val="13676C"/>
                </a:highligh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Smart City Projects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: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2A325BB-D509-4B03-B68E-5F7F02C77B47}"/>
              </a:ext>
            </a:extLst>
          </p:cNvPr>
          <p:cNvSpPr txBox="1"/>
          <p:nvPr/>
        </p:nvSpPr>
        <p:spPr>
          <a:xfrm>
            <a:off x="8631423" y="4842016"/>
            <a:ext cx="4357750" cy="209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Riche Terre Business &amp; Industrial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Cote D’Or City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Les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Salines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Masterplan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Rose Belle Pharmaceutical Village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4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Palmar Masterplan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64457"/>
              </a:solidFill>
              <a:effectLst/>
              <a:highlight>
                <a:srgbClr val="13676C"/>
              </a:highlight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CACDECC-79F1-4024-8B54-F46D6B3DFF02}"/>
              </a:ext>
            </a:extLst>
          </p:cNvPr>
          <p:cNvSpPr/>
          <p:nvPr/>
        </p:nvSpPr>
        <p:spPr>
          <a:xfrm>
            <a:off x="8654305" y="4370227"/>
            <a:ext cx="2757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Strategic Zones :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26EC084-4C27-4E68-ADE7-D2E4AB436F1C}"/>
              </a:ext>
            </a:extLst>
          </p:cNvPr>
          <p:cNvSpPr txBox="1"/>
          <p:nvPr/>
        </p:nvSpPr>
        <p:spPr>
          <a:xfrm>
            <a:off x="-1021253" y="67920"/>
            <a:ext cx="11796090" cy="58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Workplaces and Parks with International standards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34465D7-0A2C-45C3-9150-06B725893A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4"/>
          <a:stretch/>
        </p:blipFill>
        <p:spPr>
          <a:xfrm>
            <a:off x="5870673" y="2914302"/>
            <a:ext cx="457762" cy="36747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1E9B0B5-2D42-49E8-B4D9-1D1961F93C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4"/>
          <a:stretch/>
        </p:blipFill>
        <p:spPr>
          <a:xfrm>
            <a:off x="5428108" y="3175352"/>
            <a:ext cx="457762" cy="367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F6673-E852-4FB9-969A-77C487CC6AE6}"/>
              </a:ext>
            </a:extLst>
          </p:cNvPr>
          <p:cNvSpPr txBox="1"/>
          <p:nvPr/>
        </p:nvSpPr>
        <p:spPr>
          <a:xfrm>
            <a:off x="6145363" y="2928566"/>
            <a:ext cx="1397132" cy="28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1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Vivea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Business </a:t>
            </a:r>
            <a:r>
              <a:rPr lang="en-US" sz="1200" b="1" i="1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P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ark</a:t>
            </a:r>
            <a:endParaRPr lang="en-US" sz="12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4D102-AFB5-43ED-8F79-421E12A97F7B}"/>
              </a:ext>
            </a:extLst>
          </p:cNvPr>
          <p:cNvSpPr txBox="1"/>
          <p:nvPr/>
        </p:nvSpPr>
        <p:spPr>
          <a:xfrm>
            <a:off x="4862283" y="3149447"/>
            <a:ext cx="801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Ebene cybercity </a:t>
            </a:r>
            <a:endParaRPr lang="en-US" sz="120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7" name="Group 279">
            <a:extLst>
              <a:ext uri="{FF2B5EF4-FFF2-40B4-BE49-F238E27FC236}">
                <a16:creationId xmlns:a16="http://schemas.microsoft.com/office/drawing/2014/main" id="{FD45ABFB-3518-4607-9179-A6E7E9571F9A}"/>
              </a:ext>
            </a:extLst>
          </p:cNvPr>
          <p:cNvGrpSpPr/>
          <p:nvPr/>
        </p:nvGrpSpPr>
        <p:grpSpPr>
          <a:xfrm>
            <a:off x="5589481" y="3334533"/>
            <a:ext cx="182880" cy="182880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58" name="Teardrop 57">
              <a:extLst>
                <a:ext uri="{FF2B5EF4-FFF2-40B4-BE49-F238E27FC236}">
                  <a16:creationId xmlns:a16="http://schemas.microsoft.com/office/drawing/2014/main" id="{0EFFF97A-59C8-42CF-93A1-BC705A467F30}"/>
                </a:ext>
              </a:extLst>
            </p:cNvPr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0578FD9-E800-4779-BC25-AA9A2C8205AA}"/>
                </a:ext>
              </a:extLst>
            </p:cNvPr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91A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8A37603-C50C-451D-8232-B6D7EDF50880}"/>
              </a:ext>
            </a:extLst>
          </p:cNvPr>
          <p:cNvSpPr txBox="1"/>
          <p:nvPr/>
        </p:nvSpPr>
        <p:spPr>
          <a:xfrm>
            <a:off x="4862632" y="3149447"/>
            <a:ext cx="801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Ebene cybercity </a:t>
            </a:r>
            <a:endParaRPr lang="en-US" sz="12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0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33071-DFBE-4937-A19E-50884142FDA4}"/>
              </a:ext>
            </a:extLst>
          </p:cNvPr>
          <p:cNvSpPr txBox="1"/>
          <p:nvPr/>
        </p:nvSpPr>
        <p:spPr>
          <a:xfrm>
            <a:off x="560167" y="-3047"/>
            <a:ext cx="639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Robust Legislative Framework</a:t>
            </a: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F852FE71-A065-4DC4-95F6-0314AF83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39" y="746307"/>
            <a:ext cx="3746414" cy="2193781"/>
          </a:xfrm>
          <a:prstGeom prst="rect">
            <a:avLst/>
          </a:prstGeom>
          <a:ln w="3175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BA6129-CB49-46A1-AFC1-ECB4FA111618}"/>
              </a:ext>
            </a:extLst>
          </p:cNvPr>
          <p:cNvSpPr/>
          <p:nvPr/>
        </p:nvSpPr>
        <p:spPr>
          <a:xfrm>
            <a:off x="560167" y="746307"/>
            <a:ext cx="3413972" cy="21771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5A023-F279-425D-9FEC-A5DDEBDF6711}"/>
              </a:ext>
            </a:extLst>
          </p:cNvPr>
          <p:cNvSpPr/>
          <p:nvPr/>
        </p:nvSpPr>
        <p:spPr>
          <a:xfrm>
            <a:off x="7720553" y="754638"/>
            <a:ext cx="3142650" cy="21771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118B6-7720-4685-86C1-F79CA4D2B98F}"/>
              </a:ext>
            </a:extLst>
          </p:cNvPr>
          <p:cNvSpPr txBox="1"/>
          <p:nvPr/>
        </p:nvSpPr>
        <p:spPr>
          <a:xfrm>
            <a:off x="8558789" y="1373667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>
                    <a:lumMod val="95000"/>
                  </a:prstClr>
                </a:solidFill>
                <a:latin typeface="Tw Cen MT" panose="020B0602020104020603" pitchFamily="34" charset="0"/>
              </a:rPr>
              <a:t>Security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68B37-AFAE-41E2-B88A-33DB4B76AE36}"/>
              </a:ext>
            </a:extLst>
          </p:cNvPr>
          <p:cNvSpPr txBox="1"/>
          <p:nvPr/>
        </p:nvSpPr>
        <p:spPr>
          <a:xfrm>
            <a:off x="725433" y="1296257"/>
            <a:ext cx="2844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Intellectual Property Rights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F6F37-0EB0-4277-9D31-85CD3A405B73}"/>
              </a:ext>
            </a:extLst>
          </p:cNvPr>
          <p:cNvSpPr txBox="1"/>
          <p:nvPr/>
        </p:nvSpPr>
        <p:spPr>
          <a:xfrm>
            <a:off x="544379" y="2957046"/>
            <a:ext cx="429638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Copyright  Amended Act (2017)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The Patent, Industrial Designs and Trademark Act 2002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The Protection against Unfair Practices (Industrial Property Rights) Act 2002</a:t>
            </a:r>
          </a:p>
          <a:p>
            <a:pPr lvl="0">
              <a:defRPr/>
            </a:pPr>
            <a:endParaRPr lang="en-US" sz="1600" b="1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algn="l"/>
            <a:endParaRPr lang="en-MU" sz="1800" b="0" i="0" u="none" strike="noStrike" baseline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en-GB" sz="1800" b="0" i="0" u="none" strike="noStrike" baseline="0">
                <a:solidFill>
                  <a:srgbClr val="000000"/>
                </a:solidFill>
                <a:latin typeface="Book Antiqua" panose="02040602050305030304" pitchFamily="18" charset="0"/>
              </a:rPr>
              <a:t>	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E9A1-71FF-4AFD-A6E5-927CE257B7EC}"/>
              </a:ext>
            </a:extLst>
          </p:cNvPr>
          <p:cNvSpPr txBox="1"/>
          <p:nvPr/>
        </p:nvSpPr>
        <p:spPr>
          <a:xfrm>
            <a:off x="6837268" y="2526159"/>
            <a:ext cx="38789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ICT Act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Electronic Transactions Act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Computer Misuse &amp; Cybercrime Act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Business Facilitation Act</a:t>
            </a: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5B74">
                    <a:lumMod val="75000"/>
                  </a:srgbClr>
                </a:solidFill>
                <a:latin typeface="Tw Cen MT" panose="020B0602020104020603" pitchFamily="34" charset="0"/>
              </a:rPr>
              <a:t>Data Protection Act 2017</a:t>
            </a:r>
          </a:p>
          <a:p>
            <a:pPr lvl="0">
              <a:defRPr/>
            </a:pPr>
            <a:endParaRPr lang="en-GB" sz="1800" b="1" i="0" u="none" strike="noStrike" baseline="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endParaRPr lang="en-US" sz="16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00" b="1" dirty="0">
              <a:solidFill>
                <a:srgbClr val="335B74">
                  <a:lumMod val="75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80EEE-C0ED-4095-8956-597E9C333B2E}"/>
              </a:ext>
            </a:extLst>
          </p:cNvPr>
          <p:cNvSpPr/>
          <p:nvPr/>
        </p:nvSpPr>
        <p:spPr>
          <a:xfrm>
            <a:off x="6812400" y="5178435"/>
            <a:ext cx="4958956" cy="649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DPA aligned to EU General Data Protection Regulation (GDPR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67059-E1E8-4566-8AFD-B967238326EC}"/>
              </a:ext>
            </a:extLst>
          </p:cNvPr>
          <p:cNvSpPr/>
          <p:nvPr/>
        </p:nvSpPr>
        <p:spPr>
          <a:xfrm>
            <a:off x="360324" y="5026947"/>
            <a:ext cx="4480443" cy="649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Industrial Property Act 2019 adopted by Parliament July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F9CE3-EC93-4794-98BA-7911D7D6B22C}"/>
              </a:ext>
            </a:extLst>
          </p:cNvPr>
          <p:cNvSpPr txBox="1"/>
          <p:nvPr/>
        </p:nvSpPr>
        <p:spPr>
          <a:xfrm>
            <a:off x="407925" y="6235601"/>
            <a:ext cx="11239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1</a:t>
            </a:r>
            <a:r>
              <a:rPr lang="en-GB" b="1" baseline="30000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st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 country in Africa &amp; </a:t>
            </a:r>
            <a:r>
              <a:rPr lang="en-MU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6th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s</a:t>
            </a:r>
            <a:r>
              <a:rPr lang="en-MU" b="1" dirty="0" err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tate</a:t>
            </a:r>
            <a:r>
              <a:rPr lang="en-MU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 after Bulgaria, Croatia, Lithuania, Poland and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Serbia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MU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to ratify the modernised Convention 108 (Convention 108 +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)</a:t>
            </a:r>
            <a:endParaRPr lang="en-MU" b="1" dirty="0">
              <a:solidFill>
                <a:schemeClr val="accent3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3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ADC8EC-EFDF-470A-B846-10A07A9A7DEB}"/>
              </a:ext>
            </a:extLst>
          </p:cNvPr>
          <p:cNvSpPr txBox="1"/>
          <p:nvPr/>
        </p:nvSpPr>
        <p:spPr>
          <a:xfrm>
            <a:off x="576744" y="133398"/>
            <a:ext cx="813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Gateway to Africa - A Premier Ecosystem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28EAC6-8966-41AB-9822-FDD0AC9D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6"/>
            <a:ext cx="6868603" cy="56576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D44BD5-2C64-4B97-8D94-C0940BE9AAA8}"/>
              </a:ext>
            </a:extLst>
          </p:cNvPr>
          <p:cNvSpPr txBox="1"/>
          <p:nvPr/>
        </p:nvSpPr>
        <p:spPr>
          <a:xfrm>
            <a:off x="158039" y="1944416"/>
            <a:ext cx="4762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12741"/>
                </a:solidFill>
                <a:latin typeface="Bahnschrift" panose="020B0502040204020203" pitchFamily="34" charset="0"/>
              </a:rPr>
              <a:t>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BDA0DD-7B12-418C-86A0-DB7FC2FD0F28}"/>
              </a:ext>
            </a:extLst>
          </p:cNvPr>
          <p:cNvSpPr txBox="1"/>
          <p:nvPr/>
        </p:nvSpPr>
        <p:spPr>
          <a:xfrm>
            <a:off x="5005535" y="1944415"/>
            <a:ext cx="14045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12741"/>
                </a:solidFill>
                <a:latin typeface="Bahnschrift" panose="020B0502040204020203" pitchFamily="34" charset="0"/>
              </a:rPr>
              <a:t>USD 36.4bN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8F1A7A-5160-4EEC-A43E-97C9CDB50F5F}"/>
              </a:ext>
            </a:extLst>
          </p:cNvPr>
          <p:cNvSpPr txBox="1"/>
          <p:nvPr/>
        </p:nvSpPr>
        <p:spPr>
          <a:xfrm>
            <a:off x="738590" y="3672207"/>
            <a:ext cx="425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12741"/>
                </a:solidFill>
                <a:latin typeface="Bahnschrift" panose="020B0502040204020203" pitchFamily="34" charset="0"/>
              </a:rPr>
              <a:t>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E76594-1F37-4BE9-BA6E-BC0AE29CE875}"/>
              </a:ext>
            </a:extLst>
          </p:cNvPr>
          <p:cNvSpPr txBox="1"/>
          <p:nvPr/>
        </p:nvSpPr>
        <p:spPr>
          <a:xfrm>
            <a:off x="5941701" y="3245468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12741"/>
                </a:solidFill>
                <a:latin typeface="Bahnschrift" panose="020B0502040204020203" pitchFamily="34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9FF618-8ED6-46AC-8820-B5F6611FCF0B}"/>
              </a:ext>
            </a:extLst>
          </p:cNvPr>
          <p:cNvSpPr txBox="1"/>
          <p:nvPr/>
        </p:nvSpPr>
        <p:spPr>
          <a:xfrm>
            <a:off x="5474153" y="4971112"/>
            <a:ext cx="12602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12741"/>
                </a:solidFill>
                <a:latin typeface="Bahnschrift" panose="020B0502040204020203" pitchFamily="34" charset="0"/>
              </a:rPr>
              <a:t>Mauritius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65DBEE-1D46-4B0E-9618-4D7DB9B4F805}"/>
              </a:ext>
            </a:extLst>
          </p:cNvPr>
          <p:cNvSpPr txBox="1"/>
          <p:nvPr/>
        </p:nvSpPr>
        <p:spPr>
          <a:xfrm>
            <a:off x="575369" y="5882730"/>
            <a:ext cx="13211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12741"/>
                </a:solidFill>
                <a:latin typeface="Bahnschrift" panose="020B0502040204020203" pitchFamily="34" charset="0"/>
              </a:rPr>
              <a:t>Population : </a:t>
            </a:r>
          </a:p>
          <a:p>
            <a:r>
              <a:rPr lang="en-US" sz="1600">
                <a:solidFill>
                  <a:srgbClr val="012741"/>
                </a:solidFill>
                <a:latin typeface="Bahnschrift" panose="020B0502040204020203" pitchFamily="34" charset="0"/>
              </a:rPr>
              <a:t>600 Million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56A2FE6-4E92-4D3A-90FB-AB7BC09100F6}"/>
              </a:ext>
            </a:extLst>
          </p:cNvPr>
          <p:cNvSpPr/>
          <p:nvPr/>
        </p:nvSpPr>
        <p:spPr>
          <a:xfrm>
            <a:off x="7075716" y="980500"/>
            <a:ext cx="71252" cy="1235034"/>
          </a:xfrm>
          <a:prstGeom prst="roundRect">
            <a:avLst/>
          </a:prstGeom>
          <a:solidFill>
            <a:srgbClr val="333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CDD77E-D00F-4291-86C5-B3D2FAA9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788" y="834487"/>
            <a:ext cx="4555797" cy="1652026"/>
          </a:xfrm>
          <a:prstGeom prst="rect">
            <a:avLst/>
          </a:prstGeom>
        </p:spPr>
      </p:pic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76284C80-DF42-40C9-AEBE-6C984B1A8F52}"/>
              </a:ext>
            </a:extLst>
          </p:cNvPr>
          <p:cNvSpPr/>
          <p:nvPr/>
        </p:nvSpPr>
        <p:spPr>
          <a:xfrm>
            <a:off x="7385095" y="2723403"/>
            <a:ext cx="3699573" cy="2633488"/>
          </a:xfrm>
          <a:prstGeom prst="roundRect">
            <a:avLst/>
          </a:prstGeom>
          <a:solidFill>
            <a:srgbClr val="333A3E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67A712-BE43-4156-9161-7B52C494C238}"/>
              </a:ext>
            </a:extLst>
          </p:cNvPr>
          <p:cNvSpPr txBox="1"/>
          <p:nvPr/>
        </p:nvSpPr>
        <p:spPr>
          <a:xfrm>
            <a:off x="7607876" y="2838319"/>
            <a:ext cx="3246754" cy="274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cs typeface="Times New Roman" panose="02020603050405020304" pitchFamily="18" charset="0"/>
              </a:rPr>
              <a:t>Senegal - Industrial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cs typeface="Times New Roman" panose="02020603050405020304" pitchFamily="18" charset="0"/>
              </a:rPr>
              <a:t>Cote d’Ivoire – ICT &amp; Biotechnology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cs typeface="Times New Roman" panose="02020603050405020304" pitchFamily="18" charset="0"/>
              </a:rPr>
              <a:t>Ghana - Technology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cs typeface="Times New Roman" panose="02020603050405020304" pitchFamily="18" charset="0"/>
              </a:rPr>
              <a:t>Kenya - Industrial &amp; Logistics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cs typeface="Times New Roman" panose="02020603050405020304" pitchFamily="18" charset="0"/>
              </a:rPr>
              <a:t>Madagascar - Textile City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6A2D727-33C4-4189-9D1F-D95131364E02}"/>
              </a:ext>
            </a:extLst>
          </p:cNvPr>
          <p:cNvSpPr/>
          <p:nvPr/>
        </p:nvSpPr>
        <p:spPr>
          <a:xfrm>
            <a:off x="7072978" y="3120706"/>
            <a:ext cx="71252" cy="1235034"/>
          </a:xfrm>
          <a:prstGeom prst="roundRect">
            <a:avLst/>
          </a:prstGeom>
          <a:solidFill>
            <a:srgbClr val="333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C72044-1DC5-456C-8C26-D0616D89BA26}"/>
              </a:ext>
            </a:extLst>
          </p:cNvPr>
          <p:cNvSpPr/>
          <p:nvPr/>
        </p:nvSpPr>
        <p:spPr>
          <a:xfrm>
            <a:off x="7072977" y="5651120"/>
            <a:ext cx="71252" cy="947487"/>
          </a:xfrm>
          <a:prstGeom prst="roundRect">
            <a:avLst/>
          </a:prstGeom>
          <a:solidFill>
            <a:srgbClr val="333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C5188-46D6-46B2-8145-1D3CFB4B9C3A}"/>
              </a:ext>
            </a:extLst>
          </p:cNvPr>
          <p:cNvSpPr txBox="1"/>
          <p:nvPr/>
        </p:nvSpPr>
        <p:spPr>
          <a:xfrm>
            <a:off x="7240021" y="5451842"/>
            <a:ext cx="161583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latin typeface="Bahnschrift"/>
                <a:cs typeface="Calibri"/>
              </a:rPr>
              <a:t>African Continental Free Trade Area (AfCFTA)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3F06B8A-B6AB-46B3-A517-74AE001D1E96}"/>
              </a:ext>
            </a:extLst>
          </p:cNvPr>
          <p:cNvSpPr/>
          <p:nvPr/>
        </p:nvSpPr>
        <p:spPr>
          <a:xfrm>
            <a:off x="8855856" y="5714404"/>
            <a:ext cx="603849" cy="819509"/>
          </a:xfrm>
          <a:prstGeom prst="chevron">
            <a:avLst/>
          </a:prstGeom>
          <a:solidFill>
            <a:schemeClr val="tx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6DE68-F91F-492C-BECB-FE12892D30E5}"/>
              </a:ext>
            </a:extLst>
          </p:cNvPr>
          <p:cNvSpPr txBox="1"/>
          <p:nvPr/>
        </p:nvSpPr>
        <p:spPr>
          <a:xfrm>
            <a:off x="9448800" y="5451842"/>
            <a:ext cx="2743200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latin typeface="Bahnschrift"/>
                <a:cs typeface="Calibri"/>
              </a:rPr>
              <a:t>Markets Served:</a:t>
            </a:r>
            <a:endParaRPr lang="en-US" sz="15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>
                <a:latin typeface="Bahnschrift"/>
                <a:cs typeface="Calibri"/>
              </a:rPr>
              <a:t>Egypt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>
                <a:latin typeface="Bahnschrift"/>
                <a:cs typeface="Calibri"/>
              </a:rPr>
              <a:t>Sao Tome and Principe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35652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&#10;&#10;Description automatically generated">
            <a:extLst>
              <a:ext uri="{FF2B5EF4-FFF2-40B4-BE49-F238E27FC236}">
                <a16:creationId xmlns:a16="http://schemas.microsoft.com/office/drawing/2014/main" id="{40B6AE2C-E811-47F5-9985-8A50E4D7A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9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71B87-2DBD-49A7-A2A3-310C9867DC71}"/>
              </a:ext>
            </a:extLst>
          </p:cNvPr>
          <p:cNvSpPr txBox="1"/>
          <p:nvPr/>
        </p:nvSpPr>
        <p:spPr>
          <a:xfrm>
            <a:off x="6579909" y="2552970"/>
            <a:ext cx="50339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Transition towards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Digital Island</a:t>
            </a:r>
          </a:p>
        </p:txBody>
      </p:sp>
    </p:spTree>
    <p:extLst>
      <p:ext uri="{BB962C8B-B14F-4D97-AF65-F5344CB8AC3E}">
        <p14:creationId xmlns:p14="http://schemas.microsoft.com/office/powerpoint/2010/main" val="2767888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BB718492-C355-42D4-8C3B-BDB8057CD08C}"/>
              </a:ext>
            </a:extLst>
          </p:cNvPr>
          <p:cNvSpPr/>
          <p:nvPr/>
        </p:nvSpPr>
        <p:spPr>
          <a:xfrm rot="10800000" flipH="1">
            <a:off x="5978358" y="5580961"/>
            <a:ext cx="45719" cy="3075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ABDA2D-A046-4F44-8B5C-21A415D60604}"/>
              </a:ext>
            </a:extLst>
          </p:cNvPr>
          <p:cNvSpPr/>
          <p:nvPr/>
        </p:nvSpPr>
        <p:spPr>
          <a:xfrm rot="4272503" flipH="1">
            <a:off x="7653218" y="2798573"/>
            <a:ext cx="45719" cy="6206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E16D51-B88F-41B4-B3A5-22718E5415CB}"/>
              </a:ext>
            </a:extLst>
          </p:cNvPr>
          <p:cNvSpPr/>
          <p:nvPr/>
        </p:nvSpPr>
        <p:spPr>
          <a:xfrm rot="5969762" flipH="1">
            <a:off x="7626726" y="4556379"/>
            <a:ext cx="45719" cy="6206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50BF479-599E-498F-A61F-56AFC8841220}"/>
              </a:ext>
            </a:extLst>
          </p:cNvPr>
          <p:cNvSpPr/>
          <p:nvPr/>
        </p:nvSpPr>
        <p:spPr>
          <a:xfrm rot="15036997" flipH="1">
            <a:off x="4317656" y="4545637"/>
            <a:ext cx="45719" cy="6206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460204-DF1E-47F3-AAF9-5B085403A7EB}"/>
              </a:ext>
            </a:extLst>
          </p:cNvPr>
          <p:cNvSpPr/>
          <p:nvPr/>
        </p:nvSpPr>
        <p:spPr>
          <a:xfrm flipH="1">
            <a:off x="5985020" y="2074496"/>
            <a:ext cx="45719" cy="4714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DDE46-7AD8-4723-B077-EB20C0D66982}"/>
              </a:ext>
            </a:extLst>
          </p:cNvPr>
          <p:cNvGrpSpPr/>
          <p:nvPr/>
        </p:nvGrpSpPr>
        <p:grpSpPr>
          <a:xfrm>
            <a:off x="8207927" y="4243136"/>
            <a:ext cx="3238752" cy="1474819"/>
            <a:chOff x="8921977" y="912727"/>
            <a:chExt cx="3238752" cy="1474819"/>
          </a:xfrm>
        </p:grpSpPr>
        <p:sp>
          <p:nvSpPr>
            <p:cNvPr id="34" name="TextBox 96">
              <a:extLst>
                <a:ext uri="{FF2B5EF4-FFF2-40B4-BE49-F238E27FC236}">
                  <a16:creationId xmlns:a16="http://schemas.microsoft.com/office/drawing/2014/main" id="{14ADC3FA-BA59-489D-B47C-D0EE042B3C2D}"/>
                </a:ext>
              </a:extLst>
            </p:cNvPr>
            <p:cNvSpPr txBox="1"/>
            <p:nvPr/>
          </p:nvSpPr>
          <p:spPr>
            <a:xfrm>
              <a:off x="8921977" y="912727"/>
              <a:ext cx="3238752" cy="1015663"/>
            </a:xfrm>
            <a:prstGeom prst="rect">
              <a:avLst/>
            </a:prstGeom>
            <a:solidFill>
              <a:srgbClr val="1D9BA1"/>
            </a:solidFill>
          </p:spPr>
          <p:txBody>
            <a:bodyPr wrap="square" lIns="0" tIns="45720" rIns="0" bIns="4572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Economic Freedom of the World (2019) – Fraser Institute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 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C8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99">
              <a:extLst>
                <a:ext uri="{FF2B5EF4-FFF2-40B4-BE49-F238E27FC236}">
                  <a16:creationId xmlns:a16="http://schemas.microsoft.com/office/drawing/2014/main" id="{988F6662-1166-4970-8BB1-BE9F2EA98DA4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dirty="0">
                  <a:solidFill>
                    <a:srgbClr val="7AC043"/>
                  </a:solidFill>
                  <a:latin typeface="Tw Cen MT" panose="020B0602020104020603" pitchFamily="34" charset="0"/>
                </a:rPr>
                <a:t>9</a:t>
              </a:r>
              <a:r>
                <a:rPr lang="en-US" sz="2400" b="1" i="1" baseline="30000" dirty="0">
                  <a:solidFill>
                    <a:srgbClr val="7AC043"/>
                  </a:solidFill>
                  <a:latin typeface="Tw Cen MT" panose="020B0602020104020603" pitchFamily="34" charset="0"/>
                </a:rPr>
                <a:t>th</a:t>
              </a:r>
              <a:r>
                <a:rPr lang="en-US" sz="2400" b="1" i="1" dirty="0">
                  <a:solidFill>
                    <a:srgbClr val="7AC043"/>
                  </a:solidFill>
                  <a:latin typeface="Tw Cen MT" panose="020B0602020104020603" pitchFamily="34" charset="0"/>
                </a:rPr>
                <a:t> globally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AC043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F7F33C-266E-49CF-AF27-73B0BED1571E}"/>
              </a:ext>
            </a:extLst>
          </p:cNvPr>
          <p:cNvGrpSpPr/>
          <p:nvPr/>
        </p:nvGrpSpPr>
        <p:grpSpPr>
          <a:xfrm>
            <a:off x="4382125" y="5789201"/>
            <a:ext cx="3279092" cy="1111057"/>
            <a:chOff x="8921977" y="3728867"/>
            <a:chExt cx="2937088" cy="1265340"/>
          </a:xfrm>
        </p:grpSpPr>
        <p:sp>
          <p:nvSpPr>
            <p:cNvPr id="32" name="TextBox 101">
              <a:extLst>
                <a:ext uri="{FF2B5EF4-FFF2-40B4-BE49-F238E27FC236}">
                  <a16:creationId xmlns:a16="http://schemas.microsoft.com/office/drawing/2014/main" id="{0BD33E7C-1D1B-483D-93DC-E85158DB2621}"/>
                </a:ext>
              </a:extLst>
            </p:cNvPr>
            <p:cNvSpPr txBox="1"/>
            <p:nvPr/>
          </p:nvSpPr>
          <p:spPr>
            <a:xfrm>
              <a:off x="8921977" y="3728867"/>
              <a:ext cx="2937088" cy="806184"/>
            </a:xfrm>
            <a:prstGeom prst="rect">
              <a:avLst/>
            </a:prstGeom>
            <a:solidFill>
              <a:srgbClr val="1D9BA1"/>
            </a:solidFill>
          </p:spPr>
          <p:txBody>
            <a:bodyPr wrap="square" lIns="0" tIns="45720" rIns="0" bIns="4572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74738" algn="l"/>
                </a:tabLs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Global Cyber Security Index 2018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</a:endParaRPr>
            </a:p>
          </p:txBody>
        </p:sp>
        <p:sp>
          <p:nvSpPr>
            <p:cNvPr id="33" name="TextBox 102">
              <a:extLst>
                <a:ext uri="{FF2B5EF4-FFF2-40B4-BE49-F238E27FC236}">
                  <a16:creationId xmlns:a16="http://schemas.microsoft.com/office/drawing/2014/main" id="{06C705D8-77F6-47B4-872F-1064F089BD1C}"/>
                </a:ext>
              </a:extLst>
            </p:cNvPr>
            <p:cNvSpPr txBox="1"/>
            <p:nvPr/>
          </p:nvSpPr>
          <p:spPr>
            <a:xfrm>
              <a:off x="8929772" y="4532542"/>
              <a:ext cx="2929293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>
                  <a:solidFill>
                    <a:srgbClr val="7AC043"/>
                  </a:solidFill>
                  <a:latin typeface="Tw Cen MT" panose="020B0602020104020603" pitchFamily="34" charset="0"/>
                </a:rPr>
                <a:t>14</a:t>
              </a:r>
              <a:r>
                <a:rPr lang="en-US" sz="2400" b="1" i="1" baseline="30000">
                  <a:solidFill>
                    <a:srgbClr val="7AC043"/>
                  </a:solidFill>
                  <a:latin typeface="Tw Cen MT" panose="020B0602020104020603" pitchFamily="34" charset="0"/>
                </a:rPr>
                <a:t>th</a:t>
              </a:r>
              <a:r>
                <a:rPr lang="en-US" sz="2400" b="1" i="1">
                  <a:solidFill>
                    <a:srgbClr val="7AC043"/>
                  </a:solidFill>
                  <a:latin typeface="Tw Cen MT" panose="020B0602020104020603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globally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82CFD4-EF57-472A-AFD1-5C976559AA9F}"/>
              </a:ext>
            </a:extLst>
          </p:cNvPr>
          <p:cNvGrpSpPr/>
          <p:nvPr/>
        </p:nvGrpSpPr>
        <p:grpSpPr>
          <a:xfrm>
            <a:off x="156530" y="2322706"/>
            <a:ext cx="3980915" cy="1193351"/>
            <a:chOff x="508393" y="2344685"/>
            <a:chExt cx="3181240" cy="1175582"/>
          </a:xfrm>
        </p:grpSpPr>
        <p:sp>
          <p:nvSpPr>
            <p:cNvPr id="30" name="TextBox 104">
              <a:extLst>
                <a:ext uri="{FF2B5EF4-FFF2-40B4-BE49-F238E27FC236}">
                  <a16:creationId xmlns:a16="http://schemas.microsoft.com/office/drawing/2014/main" id="{7E4BBF00-A508-48BF-AA86-721EC99FD719}"/>
                </a:ext>
              </a:extLst>
            </p:cNvPr>
            <p:cNvSpPr txBox="1"/>
            <p:nvPr/>
          </p:nvSpPr>
          <p:spPr>
            <a:xfrm>
              <a:off x="508393" y="2344685"/>
              <a:ext cx="3181240" cy="697346"/>
            </a:xfrm>
            <a:prstGeom prst="rect">
              <a:avLst/>
            </a:prstGeom>
            <a:solidFill>
              <a:srgbClr val="1D9BA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45720" rIns="0" bIns="4572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Forbes Survey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of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 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Best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 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Countries for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 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Business (201</a:t>
              </a:r>
              <a:r>
                <a:rPr lang="en-US" sz="2000" b="1" dirty="0">
                  <a:solidFill>
                    <a:schemeClr val="bg1"/>
                  </a:solidFill>
                  <a:latin typeface="Tw Cen MT"/>
                </a:rPr>
                <a:t>9)</a:t>
              </a:r>
            </a:p>
          </p:txBody>
        </p:sp>
        <p:sp>
          <p:nvSpPr>
            <p:cNvPr id="31" name="TextBox 105">
              <a:extLst>
                <a:ext uri="{FF2B5EF4-FFF2-40B4-BE49-F238E27FC236}">
                  <a16:creationId xmlns:a16="http://schemas.microsoft.com/office/drawing/2014/main" id="{D9998613-2EB2-4FC7-86ED-B1CAB32FF47E}"/>
                </a:ext>
              </a:extLst>
            </p:cNvPr>
            <p:cNvSpPr txBox="1"/>
            <p:nvPr/>
          </p:nvSpPr>
          <p:spPr>
            <a:xfrm>
              <a:off x="527433" y="3073991"/>
              <a:ext cx="2929293" cy="4462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1" u="none" strike="noStrike" kern="1200" cap="none" spc="0" normalizeH="0" baseline="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39</a:t>
              </a:r>
              <a:r>
                <a:rPr kumimoji="0" lang="en-US" sz="23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th</a:t>
              </a:r>
              <a:r>
                <a:rPr kumimoji="0" lang="en-US" sz="2300" b="1" i="1" u="none" strike="noStrike" kern="1200" cap="none" spc="0" normalizeH="0" baseline="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globally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B5F1C5-4AF5-47E8-992C-E183EB53197A}"/>
              </a:ext>
            </a:extLst>
          </p:cNvPr>
          <p:cNvGrpSpPr/>
          <p:nvPr/>
        </p:nvGrpSpPr>
        <p:grpSpPr>
          <a:xfrm>
            <a:off x="516697" y="4416839"/>
            <a:ext cx="3400602" cy="1176271"/>
            <a:chOff x="378959" y="4419026"/>
            <a:chExt cx="2948525" cy="1176271"/>
          </a:xfrm>
        </p:grpSpPr>
        <p:sp>
          <p:nvSpPr>
            <p:cNvPr id="28" name="TextBox 107">
              <a:extLst>
                <a:ext uri="{FF2B5EF4-FFF2-40B4-BE49-F238E27FC236}">
                  <a16:creationId xmlns:a16="http://schemas.microsoft.com/office/drawing/2014/main" id="{127BDC33-A482-41B4-B284-9C81CFFA52DE}"/>
                </a:ext>
              </a:extLst>
            </p:cNvPr>
            <p:cNvSpPr txBox="1"/>
            <p:nvPr/>
          </p:nvSpPr>
          <p:spPr>
            <a:xfrm>
              <a:off x="390396" y="4419026"/>
              <a:ext cx="2937088" cy="707886"/>
            </a:xfrm>
            <a:prstGeom prst="rect">
              <a:avLst/>
            </a:prstGeom>
            <a:solidFill>
              <a:srgbClr val="1D9BA1"/>
            </a:solidFill>
          </p:spPr>
          <p:txBody>
            <a:bodyPr wrap="square" lIns="0" tIns="45720" rIns="0" bIns="4572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/>
                </a:rPr>
                <a:t>Global Competitiveness Index (2019)</a:t>
              </a:r>
              <a:endParaRPr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</a:endParaRPr>
            </a:p>
          </p:txBody>
        </p:sp>
        <p:sp>
          <p:nvSpPr>
            <p:cNvPr id="29" name="TextBox 108">
              <a:extLst>
                <a:ext uri="{FF2B5EF4-FFF2-40B4-BE49-F238E27FC236}">
                  <a16:creationId xmlns:a16="http://schemas.microsoft.com/office/drawing/2014/main" id="{DEE5E906-9E9B-4242-9D5D-DB9EF3AD559D}"/>
                </a:ext>
              </a:extLst>
            </p:cNvPr>
            <p:cNvSpPr txBox="1"/>
            <p:nvPr/>
          </p:nvSpPr>
          <p:spPr>
            <a:xfrm>
              <a:off x="378959" y="5133632"/>
              <a:ext cx="2929293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52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nd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7AC043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lang="en-US" sz="2400" b="1" i="1" dirty="0">
                  <a:solidFill>
                    <a:srgbClr val="7AC043"/>
                  </a:solidFill>
                  <a:latin typeface="Tw Cen MT" panose="020B0602020104020603" pitchFamily="34" charset="0"/>
                </a:rPr>
                <a:t>globally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AC043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Box 110">
            <a:extLst>
              <a:ext uri="{FF2B5EF4-FFF2-40B4-BE49-F238E27FC236}">
                <a16:creationId xmlns:a16="http://schemas.microsoft.com/office/drawing/2014/main" id="{F0234470-6C73-4B57-832B-0A81ABABA46A}"/>
              </a:ext>
            </a:extLst>
          </p:cNvPr>
          <p:cNvSpPr txBox="1"/>
          <p:nvPr/>
        </p:nvSpPr>
        <p:spPr>
          <a:xfrm>
            <a:off x="7997532" y="2178219"/>
            <a:ext cx="2937088" cy="1015663"/>
          </a:xfrm>
          <a:prstGeom prst="rect">
            <a:avLst/>
          </a:prstGeom>
          <a:solidFill>
            <a:srgbClr val="1D9BA1"/>
          </a:solidFill>
        </p:spPr>
        <p:txBody>
          <a:bodyPr wrap="square" lIns="0" tIns="45720" rIns="0" bIns="4572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Tw Cen MT"/>
              </a:rPr>
              <a:t>United Nations Development Program (UNDP) (2021)​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7AC043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75DD342-33B3-4C69-9BF9-1ED6412E8E37}"/>
              </a:ext>
            </a:extLst>
          </p:cNvPr>
          <p:cNvSpPr/>
          <p:nvPr/>
        </p:nvSpPr>
        <p:spPr>
          <a:xfrm>
            <a:off x="190391" y="94837"/>
            <a:ext cx="8194859" cy="604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International Accolades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C98BFC6-B2B4-42F3-82D5-1B98F260D632}"/>
              </a:ext>
            </a:extLst>
          </p:cNvPr>
          <p:cNvSpPr/>
          <p:nvPr/>
        </p:nvSpPr>
        <p:spPr>
          <a:xfrm>
            <a:off x="6394330" y="166914"/>
            <a:ext cx="5548781" cy="604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Competitive &amp; Attractive Business Climate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59471D-050E-43C8-92AE-DA1CB73008A5}"/>
              </a:ext>
            </a:extLst>
          </p:cNvPr>
          <p:cNvSpPr/>
          <p:nvPr/>
        </p:nvSpPr>
        <p:spPr>
          <a:xfrm>
            <a:off x="5998414" y="2424873"/>
            <a:ext cx="1429076" cy="1006191"/>
          </a:xfrm>
          <a:custGeom>
            <a:avLst/>
            <a:gdLst>
              <a:gd name="connsiteX0" fmla="*/ 2537 w 1472867"/>
              <a:gd name="connsiteY0" fmla="*/ 0 h 1037023"/>
              <a:gd name="connsiteX1" fmla="*/ 1472867 w 1472867"/>
              <a:gd name="connsiteY1" fmla="*/ 848896 h 1037023"/>
              <a:gd name="connsiteX2" fmla="*/ 1470551 w 1472867"/>
              <a:gd name="connsiteY2" fmla="*/ 850233 h 1037023"/>
              <a:gd name="connsiteX3" fmla="*/ 1467118 w 1472867"/>
              <a:gd name="connsiteY3" fmla="*/ 848504 h 1037023"/>
              <a:gd name="connsiteX4" fmla="*/ 1142347 w 1472867"/>
              <a:gd name="connsiteY4" fmla="*/ 1037023 h 1037023"/>
              <a:gd name="connsiteX5" fmla="*/ 3188 w 1472867"/>
              <a:gd name="connsiteY5" fmla="*/ 379329 h 1037023"/>
              <a:gd name="connsiteX6" fmla="*/ 4417 w 1472867"/>
              <a:gd name="connsiteY6" fmla="*/ 4553 h 1037023"/>
              <a:gd name="connsiteX7" fmla="*/ 0 w 1472867"/>
              <a:gd name="connsiteY7" fmla="*/ 1659 h 1037023"/>
              <a:gd name="connsiteX8" fmla="*/ 2537 w 1472867"/>
              <a:gd name="connsiteY8" fmla="*/ 0 h 103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867" h="1037023">
                <a:moveTo>
                  <a:pt x="2537" y="0"/>
                </a:moveTo>
                <a:lnTo>
                  <a:pt x="1472867" y="848896"/>
                </a:lnTo>
                <a:lnTo>
                  <a:pt x="1470551" y="850233"/>
                </a:lnTo>
                <a:lnTo>
                  <a:pt x="1467118" y="848504"/>
                </a:lnTo>
                <a:lnTo>
                  <a:pt x="1142347" y="1037023"/>
                </a:lnTo>
                <a:lnTo>
                  <a:pt x="3188" y="379329"/>
                </a:lnTo>
                <a:lnTo>
                  <a:pt x="4417" y="4553"/>
                </a:lnTo>
                <a:lnTo>
                  <a:pt x="0" y="1659"/>
                </a:lnTo>
                <a:lnTo>
                  <a:pt x="253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D42744-66FD-47B4-A1AB-A42EA5527916}"/>
              </a:ext>
            </a:extLst>
          </p:cNvPr>
          <p:cNvSpPr/>
          <p:nvPr/>
        </p:nvSpPr>
        <p:spPr>
          <a:xfrm>
            <a:off x="4573809" y="2425766"/>
            <a:ext cx="1424605" cy="1004998"/>
          </a:xfrm>
          <a:custGeom>
            <a:avLst/>
            <a:gdLst>
              <a:gd name="connsiteX0" fmla="*/ 1467132 w 1468259"/>
              <a:gd name="connsiteY0" fmla="*/ 0 h 1035794"/>
              <a:gd name="connsiteX1" fmla="*/ 1468259 w 1468259"/>
              <a:gd name="connsiteY1" fmla="*/ 738 h 1035794"/>
              <a:gd name="connsiteX2" fmla="*/ 1465246 w 1468259"/>
              <a:gd name="connsiteY2" fmla="*/ 2708 h 1035794"/>
              <a:gd name="connsiteX3" fmla="*/ 1466837 w 1468259"/>
              <a:gd name="connsiteY3" fmla="*/ 379124 h 1035794"/>
              <a:gd name="connsiteX4" fmla="*/ 329452 w 1468259"/>
              <a:gd name="connsiteY4" fmla="*/ 1035794 h 1035794"/>
              <a:gd name="connsiteX5" fmla="*/ 5918 w 1468259"/>
              <a:gd name="connsiteY5" fmla="*/ 847583 h 1035794"/>
              <a:gd name="connsiteX6" fmla="*/ 3251 w 1468259"/>
              <a:gd name="connsiteY6" fmla="*/ 848929 h 1035794"/>
              <a:gd name="connsiteX7" fmla="*/ 0 w 1468259"/>
              <a:gd name="connsiteY7" fmla="*/ 847049 h 1035794"/>
              <a:gd name="connsiteX8" fmla="*/ 1467132 w 1468259"/>
              <a:gd name="connsiteY8" fmla="*/ 0 h 103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259" h="1035794">
                <a:moveTo>
                  <a:pt x="1467132" y="0"/>
                </a:moveTo>
                <a:lnTo>
                  <a:pt x="1468259" y="738"/>
                </a:lnTo>
                <a:lnTo>
                  <a:pt x="1465246" y="2708"/>
                </a:lnTo>
                <a:lnTo>
                  <a:pt x="1466837" y="379124"/>
                </a:lnTo>
                <a:lnTo>
                  <a:pt x="329452" y="1035794"/>
                </a:lnTo>
                <a:lnTo>
                  <a:pt x="5918" y="847583"/>
                </a:lnTo>
                <a:lnTo>
                  <a:pt x="3251" y="848929"/>
                </a:lnTo>
                <a:lnTo>
                  <a:pt x="0" y="847049"/>
                </a:lnTo>
                <a:lnTo>
                  <a:pt x="14671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EA1882-D0D6-4BC8-9D9B-D1FB883BAF8B}"/>
              </a:ext>
            </a:extLst>
          </p:cNvPr>
          <p:cNvSpPr/>
          <p:nvPr/>
        </p:nvSpPr>
        <p:spPr>
          <a:xfrm>
            <a:off x="4573808" y="3249455"/>
            <a:ext cx="321297" cy="1645321"/>
          </a:xfrm>
          <a:custGeom>
            <a:avLst/>
            <a:gdLst>
              <a:gd name="connsiteX0" fmla="*/ 3251 w 331142"/>
              <a:gd name="connsiteY0" fmla="*/ 0 h 1695738"/>
              <a:gd name="connsiteX1" fmla="*/ 327938 w 331142"/>
              <a:gd name="connsiteY1" fmla="*/ 187739 h 1695738"/>
              <a:gd name="connsiteX2" fmla="*/ 329452 w 331142"/>
              <a:gd name="connsiteY2" fmla="*/ 186865 h 1695738"/>
              <a:gd name="connsiteX3" fmla="*/ 331142 w 331142"/>
              <a:gd name="connsiteY3" fmla="*/ 187848 h 1695738"/>
              <a:gd name="connsiteX4" fmla="*/ 328183 w 331142"/>
              <a:gd name="connsiteY4" fmla="*/ 190833 h 1695738"/>
              <a:gd name="connsiteX5" fmla="*/ 328183 w 331142"/>
              <a:gd name="connsiteY5" fmla="*/ 1504798 h 1695738"/>
              <a:gd name="connsiteX6" fmla="*/ 2957 w 331142"/>
              <a:gd name="connsiteY6" fmla="*/ 1691147 h 1695738"/>
              <a:gd name="connsiteX7" fmla="*/ 2789 w 331142"/>
              <a:gd name="connsiteY7" fmla="*/ 1694130 h 1695738"/>
              <a:gd name="connsiteX8" fmla="*/ 0 w 331142"/>
              <a:gd name="connsiteY8" fmla="*/ 1695738 h 1695738"/>
              <a:gd name="connsiteX9" fmla="*/ 0 w 331142"/>
              <a:gd name="connsiteY9" fmla="*/ 1640 h 1695738"/>
              <a:gd name="connsiteX10" fmla="*/ 3251 w 331142"/>
              <a:gd name="connsiteY10" fmla="*/ 0 h 169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142" h="1695738">
                <a:moveTo>
                  <a:pt x="3251" y="0"/>
                </a:moveTo>
                <a:lnTo>
                  <a:pt x="327938" y="187739"/>
                </a:lnTo>
                <a:lnTo>
                  <a:pt x="329452" y="186865"/>
                </a:lnTo>
                <a:lnTo>
                  <a:pt x="331142" y="187848"/>
                </a:lnTo>
                <a:lnTo>
                  <a:pt x="328183" y="190833"/>
                </a:lnTo>
                <a:lnTo>
                  <a:pt x="328183" y="1504798"/>
                </a:lnTo>
                <a:lnTo>
                  <a:pt x="2957" y="1691147"/>
                </a:lnTo>
                <a:lnTo>
                  <a:pt x="2789" y="1694130"/>
                </a:lnTo>
                <a:lnTo>
                  <a:pt x="0" y="1695738"/>
                </a:lnTo>
                <a:lnTo>
                  <a:pt x="0" y="1640"/>
                </a:lnTo>
                <a:lnTo>
                  <a:pt x="325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0DD8843-FABC-4BB1-92F1-A008FBCC104A}"/>
              </a:ext>
            </a:extLst>
          </p:cNvPr>
          <p:cNvSpPr/>
          <p:nvPr/>
        </p:nvSpPr>
        <p:spPr>
          <a:xfrm>
            <a:off x="7105667" y="3249827"/>
            <a:ext cx="321997" cy="1644950"/>
          </a:xfrm>
          <a:custGeom>
            <a:avLst/>
            <a:gdLst>
              <a:gd name="connsiteX0" fmla="*/ 329367 w 331864"/>
              <a:gd name="connsiteY0" fmla="*/ 0 h 1695355"/>
              <a:gd name="connsiteX1" fmla="*/ 331864 w 331864"/>
              <a:gd name="connsiteY1" fmla="*/ 1257 h 1695355"/>
              <a:gd name="connsiteX2" fmla="*/ 331864 w 331864"/>
              <a:gd name="connsiteY2" fmla="*/ 1695355 h 1695355"/>
              <a:gd name="connsiteX3" fmla="*/ 328940 w 331864"/>
              <a:gd name="connsiteY3" fmla="*/ 1693673 h 1695355"/>
              <a:gd name="connsiteX4" fmla="*/ 328727 w 331864"/>
              <a:gd name="connsiteY4" fmla="*/ 1689840 h 1695355"/>
              <a:gd name="connsiteX5" fmla="*/ 2966 w 331864"/>
              <a:gd name="connsiteY5" fmla="*/ 1503593 h 1695355"/>
              <a:gd name="connsiteX6" fmla="*/ 2966 w 331864"/>
              <a:gd name="connsiteY6" fmla="*/ 190450 h 1695355"/>
              <a:gd name="connsiteX7" fmla="*/ 0 w 331864"/>
              <a:gd name="connsiteY7" fmla="*/ 187465 h 1695355"/>
              <a:gd name="connsiteX8" fmla="*/ 1163 w 331864"/>
              <a:gd name="connsiteY8" fmla="*/ 186790 h 1695355"/>
              <a:gd name="connsiteX9" fmla="*/ 3388 w 331864"/>
              <a:gd name="connsiteY9" fmla="*/ 188075 h 1695355"/>
              <a:gd name="connsiteX10" fmla="*/ 329367 w 331864"/>
              <a:gd name="connsiteY10" fmla="*/ 0 h 169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64" h="1695355">
                <a:moveTo>
                  <a:pt x="329367" y="0"/>
                </a:moveTo>
                <a:lnTo>
                  <a:pt x="331864" y="1257"/>
                </a:lnTo>
                <a:lnTo>
                  <a:pt x="331864" y="1695355"/>
                </a:lnTo>
                <a:lnTo>
                  <a:pt x="328940" y="1693673"/>
                </a:lnTo>
                <a:lnTo>
                  <a:pt x="328727" y="1689840"/>
                </a:lnTo>
                <a:lnTo>
                  <a:pt x="2966" y="1503593"/>
                </a:lnTo>
                <a:lnTo>
                  <a:pt x="2966" y="190450"/>
                </a:lnTo>
                <a:lnTo>
                  <a:pt x="0" y="187465"/>
                </a:lnTo>
                <a:lnTo>
                  <a:pt x="1163" y="186790"/>
                </a:lnTo>
                <a:lnTo>
                  <a:pt x="3388" y="188075"/>
                </a:lnTo>
                <a:lnTo>
                  <a:pt x="32936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3ACBD2-1654-43E9-89AD-5E4EC331C7ED}"/>
              </a:ext>
            </a:extLst>
          </p:cNvPr>
          <p:cNvSpPr/>
          <p:nvPr/>
        </p:nvSpPr>
        <p:spPr>
          <a:xfrm>
            <a:off x="5998362" y="4708130"/>
            <a:ext cx="1426614" cy="1011375"/>
          </a:xfrm>
          <a:custGeom>
            <a:avLst/>
            <a:gdLst>
              <a:gd name="connsiteX0" fmla="*/ 1143147 w 1470330"/>
              <a:gd name="connsiteY0" fmla="*/ 0 h 1042366"/>
              <a:gd name="connsiteX1" fmla="*/ 1144202 w 1470330"/>
              <a:gd name="connsiteY1" fmla="*/ 603 h 1042366"/>
              <a:gd name="connsiteX2" fmla="*/ 1144202 w 1470330"/>
              <a:gd name="connsiteY2" fmla="*/ 3172 h 1042366"/>
              <a:gd name="connsiteX3" fmla="*/ 1470176 w 1470330"/>
              <a:gd name="connsiteY3" fmla="*/ 190683 h 1042366"/>
              <a:gd name="connsiteX4" fmla="*/ 1470330 w 1470330"/>
              <a:gd name="connsiteY4" fmla="*/ 193471 h 1042366"/>
              <a:gd name="connsiteX5" fmla="*/ 0 w 1470330"/>
              <a:gd name="connsiteY5" fmla="*/ 1042366 h 1042366"/>
              <a:gd name="connsiteX6" fmla="*/ 1 w 1470330"/>
              <a:gd name="connsiteY6" fmla="*/ 1040570 h 1042366"/>
              <a:gd name="connsiteX7" fmla="*/ 1510 w 1470330"/>
              <a:gd name="connsiteY7" fmla="*/ 1041441 h 1042366"/>
              <a:gd name="connsiteX8" fmla="*/ 1755 w 1470330"/>
              <a:gd name="connsiteY8" fmla="*/ 662629 h 1042366"/>
              <a:gd name="connsiteX9" fmla="*/ 1556 w 1470330"/>
              <a:gd name="connsiteY9" fmla="*/ 662514 h 1042366"/>
              <a:gd name="connsiteX10" fmla="*/ 1142035 w 1470330"/>
              <a:gd name="connsiteY10" fmla="*/ 4059 h 1042366"/>
              <a:gd name="connsiteX11" fmla="*/ 1143147 w 1470330"/>
              <a:gd name="connsiteY11" fmla="*/ 0 h 104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0330" h="1042366">
                <a:moveTo>
                  <a:pt x="1143147" y="0"/>
                </a:moveTo>
                <a:lnTo>
                  <a:pt x="1144202" y="603"/>
                </a:lnTo>
                <a:lnTo>
                  <a:pt x="1144202" y="3172"/>
                </a:lnTo>
                <a:lnTo>
                  <a:pt x="1470176" y="190683"/>
                </a:lnTo>
                <a:lnTo>
                  <a:pt x="1470330" y="193471"/>
                </a:lnTo>
                <a:lnTo>
                  <a:pt x="0" y="1042366"/>
                </a:lnTo>
                <a:lnTo>
                  <a:pt x="1" y="1040570"/>
                </a:lnTo>
                <a:lnTo>
                  <a:pt x="1510" y="1041441"/>
                </a:lnTo>
                <a:lnTo>
                  <a:pt x="1755" y="662629"/>
                </a:lnTo>
                <a:lnTo>
                  <a:pt x="1556" y="662514"/>
                </a:lnTo>
                <a:lnTo>
                  <a:pt x="1142035" y="4059"/>
                </a:lnTo>
                <a:lnTo>
                  <a:pt x="1143147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DD3F75-E39B-4EC2-B6D6-855307DCEDBF}"/>
              </a:ext>
            </a:extLst>
          </p:cNvPr>
          <p:cNvSpPr/>
          <p:nvPr/>
        </p:nvSpPr>
        <p:spPr>
          <a:xfrm>
            <a:off x="4576316" y="4708827"/>
            <a:ext cx="1423557" cy="1008936"/>
          </a:xfrm>
          <a:custGeom>
            <a:avLst/>
            <a:gdLst>
              <a:gd name="connsiteX0" fmla="*/ 326832 w 1467179"/>
              <a:gd name="connsiteY0" fmla="*/ 0 h 1039852"/>
              <a:gd name="connsiteX1" fmla="*/ 327938 w 1467179"/>
              <a:gd name="connsiteY1" fmla="*/ 4055 h 1039852"/>
              <a:gd name="connsiteX2" fmla="*/ 1467179 w 1467179"/>
              <a:gd name="connsiteY2" fmla="*/ 661796 h 1039852"/>
              <a:gd name="connsiteX3" fmla="*/ 1465735 w 1467179"/>
              <a:gd name="connsiteY3" fmla="*/ 662630 h 1039852"/>
              <a:gd name="connsiteX4" fmla="*/ 1465624 w 1467179"/>
              <a:gd name="connsiteY4" fmla="*/ 1039852 h 1039852"/>
              <a:gd name="connsiteX5" fmla="*/ 0 w 1467179"/>
              <a:gd name="connsiteY5" fmla="*/ 193674 h 1039852"/>
              <a:gd name="connsiteX6" fmla="*/ 205 w 1467179"/>
              <a:gd name="connsiteY6" fmla="*/ 190039 h 1039852"/>
              <a:gd name="connsiteX7" fmla="*/ 325599 w 1467179"/>
              <a:gd name="connsiteY7" fmla="*/ 2454 h 1039852"/>
              <a:gd name="connsiteX8" fmla="*/ 325599 w 1467179"/>
              <a:gd name="connsiteY8" fmla="*/ 707 h 1039852"/>
              <a:gd name="connsiteX9" fmla="*/ 326832 w 1467179"/>
              <a:gd name="connsiteY9" fmla="*/ 0 h 103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7179" h="1039852">
                <a:moveTo>
                  <a:pt x="326832" y="0"/>
                </a:moveTo>
                <a:lnTo>
                  <a:pt x="327938" y="4055"/>
                </a:lnTo>
                <a:lnTo>
                  <a:pt x="1467179" y="661796"/>
                </a:lnTo>
                <a:lnTo>
                  <a:pt x="1465735" y="662630"/>
                </a:lnTo>
                <a:lnTo>
                  <a:pt x="1465624" y="1039852"/>
                </a:lnTo>
                <a:lnTo>
                  <a:pt x="0" y="193674"/>
                </a:lnTo>
                <a:lnTo>
                  <a:pt x="205" y="190039"/>
                </a:lnTo>
                <a:lnTo>
                  <a:pt x="325599" y="2454"/>
                </a:lnTo>
                <a:lnTo>
                  <a:pt x="325599" y="707"/>
                </a:lnTo>
                <a:lnTo>
                  <a:pt x="3268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C3396D-373A-4450-AFF4-226836DD6454}"/>
              </a:ext>
            </a:extLst>
          </p:cNvPr>
          <p:cNvSpPr/>
          <p:nvPr/>
        </p:nvSpPr>
        <p:spPr>
          <a:xfrm>
            <a:off x="4573808" y="2424873"/>
            <a:ext cx="2853856" cy="3294632"/>
          </a:xfrm>
          <a:custGeom>
            <a:avLst/>
            <a:gdLst>
              <a:gd name="connsiteX0" fmla="*/ 169708 w 2941307"/>
              <a:gd name="connsiteY0" fmla="*/ 943473 h 3395588"/>
              <a:gd name="connsiteX1" fmla="*/ 329723 w 2941307"/>
              <a:gd name="connsiteY1" fmla="*/ 1036559 h 3395588"/>
              <a:gd name="connsiteX2" fmla="*/ 329722 w 2941307"/>
              <a:gd name="connsiteY2" fmla="*/ 1036559 h 3395588"/>
              <a:gd name="connsiteX3" fmla="*/ 169708 w 2941307"/>
              <a:gd name="connsiteY3" fmla="*/ 943474 h 3395588"/>
              <a:gd name="connsiteX4" fmla="*/ 169422 w 2941307"/>
              <a:gd name="connsiteY4" fmla="*/ 943618 h 3395588"/>
              <a:gd name="connsiteX5" fmla="*/ 169421 w 2941307"/>
              <a:gd name="connsiteY5" fmla="*/ 943618 h 3395588"/>
              <a:gd name="connsiteX6" fmla="*/ 2938810 w 2941307"/>
              <a:gd name="connsiteY6" fmla="*/ 850233 h 3395588"/>
              <a:gd name="connsiteX7" fmla="*/ 2941307 w 2941307"/>
              <a:gd name="connsiteY7" fmla="*/ 851490 h 3395588"/>
              <a:gd name="connsiteX8" fmla="*/ 2941307 w 2941307"/>
              <a:gd name="connsiteY8" fmla="*/ 2545588 h 3395588"/>
              <a:gd name="connsiteX9" fmla="*/ 2938383 w 2941307"/>
              <a:gd name="connsiteY9" fmla="*/ 2543906 h 3395588"/>
              <a:gd name="connsiteX10" fmla="*/ 2938537 w 2941307"/>
              <a:gd name="connsiteY10" fmla="*/ 2546693 h 3395588"/>
              <a:gd name="connsiteX11" fmla="*/ 1468207 w 2941307"/>
              <a:gd name="connsiteY11" fmla="*/ 3395588 h 3395588"/>
              <a:gd name="connsiteX12" fmla="*/ 1468208 w 2941307"/>
              <a:gd name="connsiteY12" fmla="*/ 3393792 h 3395588"/>
              <a:gd name="connsiteX13" fmla="*/ 2585 w 2941307"/>
              <a:gd name="connsiteY13" fmla="*/ 2547614 h 3395588"/>
              <a:gd name="connsiteX14" fmla="*/ 2790 w 2941307"/>
              <a:gd name="connsiteY14" fmla="*/ 2543979 h 3395588"/>
              <a:gd name="connsiteX15" fmla="*/ 164451 w 2941307"/>
              <a:gd name="connsiteY15" fmla="*/ 2450784 h 3395588"/>
              <a:gd name="connsiteX16" fmla="*/ 164451 w 2941307"/>
              <a:gd name="connsiteY16" fmla="*/ 2450786 h 3395588"/>
              <a:gd name="connsiteX17" fmla="*/ 166928 w 2941307"/>
              <a:gd name="connsiteY17" fmla="*/ 2449358 h 3395588"/>
              <a:gd name="connsiteX18" fmla="*/ 329829 w 2941307"/>
              <a:gd name="connsiteY18" fmla="*/ 2355448 h 3395588"/>
              <a:gd name="connsiteX19" fmla="*/ 329829 w 2941307"/>
              <a:gd name="connsiteY19" fmla="*/ 2355448 h 3395588"/>
              <a:gd name="connsiteX20" fmla="*/ 166929 w 2941307"/>
              <a:gd name="connsiteY20" fmla="*/ 2449358 h 3395588"/>
              <a:gd name="connsiteX21" fmla="*/ 166747 w 2941307"/>
              <a:gd name="connsiteY21" fmla="*/ 2452586 h 3395588"/>
              <a:gd name="connsiteX22" fmla="*/ 1468481 w 2941307"/>
              <a:gd name="connsiteY22" fmla="*/ 3204143 h 3395588"/>
              <a:gd name="connsiteX23" fmla="*/ 1468480 w 2941307"/>
              <a:gd name="connsiteY23" fmla="*/ 3205738 h 3395588"/>
              <a:gd name="connsiteX24" fmla="*/ 2774395 w 2941307"/>
              <a:gd name="connsiteY24" fmla="*/ 2451768 h 3395588"/>
              <a:gd name="connsiteX25" fmla="*/ 2774258 w 2941307"/>
              <a:gd name="connsiteY25" fmla="*/ 2449293 h 3395588"/>
              <a:gd name="connsiteX26" fmla="*/ 2776855 w 2941307"/>
              <a:gd name="connsiteY26" fmla="*/ 2450787 h 3395588"/>
              <a:gd name="connsiteX27" fmla="*/ 2776855 w 2941307"/>
              <a:gd name="connsiteY27" fmla="*/ 946126 h 3395588"/>
              <a:gd name="connsiteX28" fmla="*/ 2774637 w 2941307"/>
              <a:gd name="connsiteY28" fmla="*/ 945010 h 3395588"/>
              <a:gd name="connsiteX29" fmla="*/ 2611099 w 2941307"/>
              <a:gd name="connsiteY29" fmla="*/ 1039364 h 3395588"/>
              <a:gd name="connsiteX30" fmla="*/ 2611098 w 2941307"/>
              <a:gd name="connsiteY30" fmla="*/ 1039363 h 3395588"/>
              <a:gd name="connsiteX31" fmla="*/ 2774637 w 2941307"/>
              <a:gd name="connsiteY31" fmla="*/ 945009 h 3395588"/>
              <a:gd name="connsiteX32" fmla="*/ 2774638 w 2941307"/>
              <a:gd name="connsiteY32" fmla="*/ 945010 h 3395588"/>
              <a:gd name="connsiteX33" fmla="*/ 2776695 w 2941307"/>
              <a:gd name="connsiteY33" fmla="*/ 943822 h 3395588"/>
              <a:gd name="connsiteX34" fmla="*/ 2776647 w 2941307"/>
              <a:gd name="connsiteY34" fmla="*/ 943794 h 3395588"/>
              <a:gd name="connsiteX35" fmla="*/ 5919 w 2941307"/>
              <a:gd name="connsiteY35" fmla="*/ 848504 h 3395588"/>
              <a:gd name="connsiteX36" fmla="*/ 166411 w 2941307"/>
              <a:gd name="connsiteY36" fmla="*/ 941868 h 3395588"/>
              <a:gd name="connsiteX37" fmla="*/ 164452 w 2941307"/>
              <a:gd name="connsiteY37" fmla="*/ 942999 h 3395588"/>
              <a:gd name="connsiteX38" fmla="*/ 167340 w 2941307"/>
              <a:gd name="connsiteY38" fmla="*/ 944668 h 3395588"/>
              <a:gd name="connsiteX39" fmla="*/ 169420 w 2941307"/>
              <a:gd name="connsiteY39" fmla="*/ 943618 h 3395588"/>
              <a:gd name="connsiteX40" fmla="*/ 169421 w 2941307"/>
              <a:gd name="connsiteY40" fmla="*/ 943619 h 3395588"/>
              <a:gd name="connsiteX41" fmla="*/ 167340 w 2941307"/>
              <a:gd name="connsiteY41" fmla="*/ 944669 h 3395588"/>
              <a:gd name="connsiteX42" fmla="*/ 167339 w 2941307"/>
              <a:gd name="connsiteY42" fmla="*/ 944668 h 3395588"/>
              <a:gd name="connsiteX43" fmla="*/ 164451 w 2941307"/>
              <a:gd name="connsiteY43" fmla="*/ 946125 h 3395588"/>
              <a:gd name="connsiteX44" fmla="*/ 164451 w 2941307"/>
              <a:gd name="connsiteY44" fmla="*/ 2450783 h 3395588"/>
              <a:gd name="connsiteX45" fmla="*/ 2789 w 2941307"/>
              <a:gd name="connsiteY45" fmla="*/ 2543979 h 3395588"/>
              <a:gd name="connsiteX46" fmla="*/ 0 w 2941307"/>
              <a:gd name="connsiteY46" fmla="*/ 2545587 h 3395588"/>
              <a:gd name="connsiteX47" fmla="*/ 0 w 2941307"/>
              <a:gd name="connsiteY47" fmla="*/ 851489 h 3395588"/>
              <a:gd name="connsiteX48" fmla="*/ 3251 w 2941307"/>
              <a:gd name="connsiteY48" fmla="*/ 849849 h 3395588"/>
              <a:gd name="connsiteX49" fmla="*/ 3252 w 2941307"/>
              <a:gd name="connsiteY49" fmla="*/ 849850 h 3395588"/>
              <a:gd name="connsiteX50" fmla="*/ 1472450 w 2941307"/>
              <a:gd name="connsiteY50" fmla="*/ 193895 h 3395588"/>
              <a:gd name="connsiteX51" fmla="*/ 1472450 w 2941307"/>
              <a:gd name="connsiteY51" fmla="*/ 193895 h 3395588"/>
              <a:gd name="connsiteX52" fmla="*/ 1471841 w 2941307"/>
              <a:gd name="connsiteY52" fmla="*/ 379556 h 3395588"/>
              <a:gd name="connsiteX53" fmla="*/ 1471841 w 2941307"/>
              <a:gd name="connsiteY53" fmla="*/ 379556 h 3395588"/>
              <a:gd name="connsiteX54" fmla="*/ 1470797 w 2941307"/>
              <a:gd name="connsiteY54" fmla="*/ 0 h 3395588"/>
              <a:gd name="connsiteX55" fmla="*/ 2941127 w 2941307"/>
              <a:gd name="connsiteY55" fmla="*/ 848896 h 3395588"/>
              <a:gd name="connsiteX56" fmla="*/ 2938811 w 2941307"/>
              <a:gd name="connsiteY56" fmla="*/ 850233 h 3395588"/>
              <a:gd name="connsiteX57" fmla="*/ 2938810 w 2941307"/>
              <a:gd name="connsiteY57" fmla="*/ 850232 h 3395588"/>
              <a:gd name="connsiteX58" fmla="*/ 2776646 w 2941307"/>
              <a:gd name="connsiteY58" fmla="*/ 943794 h 3395588"/>
              <a:gd name="connsiteX59" fmla="*/ 1472067 w 2941307"/>
              <a:gd name="connsiteY59" fmla="*/ 190594 h 3395588"/>
              <a:gd name="connsiteX60" fmla="*/ 1472677 w 2941307"/>
              <a:gd name="connsiteY60" fmla="*/ 4553 h 3395588"/>
              <a:gd name="connsiteX61" fmla="*/ 1472676 w 2941307"/>
              <a:gd name="connsiteY61" fmla="*/ 4553 h 3395588"/>
              <a:gd name="connsiteX62" fmla="*/ 1472066 w 2941307"/>
              <a:gd name="connsiteY62" fmla="*/ 190593 h 3395588"/>
              <a:gd name="connsiteX63" fmla="*/ 1470781 w 2941307"/>
              <a:gd name="connsiteY63" fmla="*/ 189851 h 3395588"/>
              <a:gd name="connsiteX64" fmla="*/ 1468528 w 2941307"/>
              <a:gd name="connsiteY64" fmla="*/ 191325 h 3395588"/>
              <a:gd name="connsiteX65" fmla="*/ 1468526 w 2941307"/>
              <a:gd name="connsiteY65" fmla="*/ 191325 h 3395588"/>
              <a:gd name="connsiteX66" fmla="*/ 1468527 w 2941307"/>
              <a:gd name="connsiteY66" fmla="*/ 191324 h 3395588"/>
              <a:gd name="connsiteX67" fmla="*/ 1467526 w 2941307"/>
              <a:gd name="connsiteY67" fmla="*/ 190668 h 3395588"/>
              <a:gd name="connsiteX68" fmla="*/ 166412 w 2941307"/>
              <a:gd name="connsiteY68" fmla="*/ 941867 h 3395588"/>
              <a:gd name="connsiteX69" fmla="*/ 5919 w 2941307"/>
              <a:gd name="connsiteY69" fmla="*/ 848503 h 3395588"/>
              <a:gd name="connsiteX70" fmla="*/ 3252 w 2941307"/>
              <a:gd name="connsiteY70" fmla="*/ 849849 h 3395588"/>
              <a:gd name="connsiteX71" fmla="*/ 1 w 2941307"/>
              <a:gd name="connsiteY71" fmla="*/ 847969 h 3395588"/>
              <a:gd name="connsiteX72" fmla="*/ 1467133 w 2941307"/>
              <a:gd name="connsiteY72" fmla="*/ 920 h 3395588"/>
              <a:gd name="connsiteX73" fmla="*/ 1468260 w 2941307"/>
              <a:gd name="connsiteY73" fmla="*/ 1658 h 3395588"/>
              <a:gd name="connsiteX74" fmla="*/ 1468259 w 2941307"/>
              <a:gd name="connsiteY74" fmla="*/ 1659 h 3395588"/>
              <a:gd name="connsiteX75" fmla="*/ 1468261 w 2941307"/>
              <a:gd name="connsiteY75" fmla="*/ 1659 h 33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41307" h="3395588">
                <a:moveTo>
                  <a:pt x="169708" y="943473"/>
                </a:moveTo>
                <a:lnTo>
                  <a:pt x="329723" y="1036559"/>
                </a:lnTo>
                <a:lnTo>
                  <a:pt x="329722" y="1036559"/>
                </a:lnTo>
                <a:lnTo>
                  <a:pt x="169708" y="943474"/>
                </a:lnTo>
                <a:lnTo>
                  <a:pt x="169422" y="943618"/>
                </a:lnTo>
                <a:lnTo>
                  <a:pt x="169421" y="943618"/>
                </a:lnTo>
                <a:close/>
                <a:moveTo>
                  <a:pt x="2938810" y="850233"/>
                </a:moveTo>
                <a:lnTo>
                  <a:pt x="2941307" y="851490"/>
                </a:lnTo>
                <a:lnTo>
                  <a:pt x="2941307" y="2545588"/>
                </a:lnTo>
                <a:lnTo>
                  <a:pt x="2938383" y="2543906"/>
                </a:lnTo>
                <a:lnTo>
                  <a:pt x="2938537" y="2546693"/>
                </a:lnTo>
                <a:lnTo>
                  <a:pt x="1468207" y="3395588"/>
                </a:lnTo>
                <a:lnTo>
                  <a:pt x="1468208" y="3393792"/>
                </a:lnTo>
                <a:lnTo>
                  <a:pt x="2585" y="2547614"/>
                </a:lnTo>
                <a:lnTo>
                  <a:pt x="2790" y="2543979"/>
                </a:lnTo>
                <a:lnTo>
                  <a:pt x="164451" y="2450784"/>
                </a:lnTo>
                <a:lnTo>
                  <a:pt x="164451" y="2450786"/>
                </a:lnTo>
                <a:lnTo>
                  <a:pt x="166928" y="2449358"/>
                </a:lnTo>
                <a:lnTo>
                  <a:pt x="329829" y="2355448"/>
                </a:lnTo>
                <a:lnTo>
                  <a:pt x="329829" y="2355448"/>
                </a:lnTo>
                <a:lnTo>
                  <a:pt x="166929" y="2449358"/>
                </a:lnTo>
                <a:lnTo>
                  <a:pt x="166747" y="2452586"/>
                </a:lnTo>
                <a:lnTo>
                  <a:pt x="1468481" y="3204143"/>
                </a:lnTo>
                <a:lnTo>
                  <a:pt x="1468480" y="3205738"/>
                </a:lnTo>
                <a:lnTo>
                  <a:pt x="2774395" y="2451768"/>
                </a:lnTo>
                <a:lnTo>
                  <a:pt x="2774258" y="2449293"/>
                </a:lnTo>
                <a:lnTo>
                  <a:pt x="2776855" y="2450787"/>
                </a:lnTo>
                <a:lnTo>
                  <a:pt x="2776855" y="946126"/>
                </a:lnTo>
                <a:lnTo>
                  <a:pt x="2774637" y="945010"/>
                </a:lnTo>
                <a:lnTo>
                  <a:pt x="2611099" y="1039364"/>
                </a:lnTo>
                <a:lnTo>
                  <a:pt x="2611098" y="1039363"/>
                </a:lnTo>
                <a:lnTo>
                  <a:pt x="2774637" y="945009"/>
                </a:lnTo>
                <a:lnTo>
                  <a:pt x="2774638" y="945010"/>
                </a:lnTo>
                <a:lnTo>
                  <a:pt x="2776695" y="943822"/>
                </a:lnTo>
                <a:lnTo>
                  <a:pt x="2776647" y="943794"/>
                </a:lnTo>
                <a:close/>
                <a:moveTo>
                  <a:pt x="5919" y="848504"/>
                </a:moveTo>
                <a:lnTo>
                  <a:pt x="166411" y="941868"/>
                </a:lnTo>
                <a:lnTo>
                  <a:pt x="164452" y="942999"/>
                </a:lnTo>
                <a:lnTo>
                  <a:pt x="167340" y="944668"/>
                </a:lnTo>
                <a:lnTo>
                  <a:pt x="169420" y="943618"/>
                </a:lnTo>
                <a:lnTo>
                  <a:pt x="169421" y="943619"/>
                </a:lnTo>
                <a:lnTo>
                  <a:pt x="167340" y="944669"/>
                </a:lnTo>
                <a:lnTo>
                  <a:pt x="167339" y="944668"/>
                </a:lnTo>
                <a:lnTo>
                  <a:pt x="164451" y="946125"/>
                </a:lnTo>
                <a:lnTo>
                  <a:pt x="164451" y="2450783"/>
                </a:lnTo>
                <a:lnTo>
                  <a:pt x="2789" y="2543979"/>
                </a:lnTo>
                <a:lnTo>
                  <a:pt x="0" y="2545587"/>
                </a:lnTo>
                <a:lnTo>
                  <a:pt x="0" y="851489"/>
                </a:lnTo>
                <a:lnTo>
                  <a:pt x="3251" y="849849"/>
                </a:lnTo>
                <a:lnTo>
                  <a:pt x="3252" y="849850"/>
                </a:lnTo>
                <a:close/>
                <a:moveTo>
                  <a:pt x="1472450" y="193895"/>
                </a:moveTo>
                <a:lnTo>
                  <a:pt x="1472450" y="193895"/>
                </a:lnTo>
                <a:lnTo>
                  <a:pt x="1471841" y="379556"/>
                </a:lnTo>
                <a:lnTo>
                  <a:pt x="1471841" y="379556"/>
                </a:lnTo>
                <a:close/>
                <a:moveTo>
                  <a:pt x="1470797" y="0"/>
                </a:moveTo>
                <a:lnTo>
                  <a:pt x="2941127" y="848896"/>
                </a:lnTo>
                <a:lnTo>
                  <a:pt x="2938811" y="850233"/>
                </a:lnTo>
                <a:lnTo>
                  <a:pt x="2938810" y="850232"/>
                </a:lnTo>
                <a:lnTo>
                  <a:pt x="2776646" y="943794"/>
                </a:lnTo>
                <a:lnTo>
                  <a:pt x="1472067" y="190594"/>
                </a:lnTo>
                <a:lnTo>
                  <a:pt x="1472677" y="4553"/>
                </a:lnTo>
                <a:lnTo>
                  <a:pt x="1472676" y="4553"/>
                </a:lnTo>
                <a:lnTo>
                  <a:pt x="1472066" y="190593"/>
                </a:lnTo>
                <a:lnTo>
                  <a:pt x="1470781" y="189851"/>
                </a:lnTo>
                <a:lnTo>
                  <a:pt x="1468528" y="191325"/>
                </a:lnTo>
                <a:lnTo>
                  <a:pt x="1468526" y="191325"/>
                </a:lnTo>
                <a:lnTo>
                  <a:pt x="1468527" y="191324"/>
                </a:lnTo>
                <a:lnTo>
                  <a:pt x="1467526" y="190668"/>
                </a:lnTo>
                <a:lnTo>
                  <a:pt x="166412" y="941867"/>
                </a:lnTo>
                <a:lnTo>
                  <a:pt x="5919" y="848503"/>
                </a:lnTo>
                <a:lnTo>
                  <a:pt x="3252" y="849849"/>
                </a:lnTo>
                <a:lnTo>
                  <a:pt x="1" y="847969"/>
                </a:lnTo>
                <a:lnTo>
                  <a:pt x="1467133" y="920"/>
                </a:lnTo>
                <a:lnTo>
                  <a:pt x="1468260" y="1658"/>
                </a:lnTo>
                <a:lnTo>
                  <a:pt x="1468259" y="1659"/>
                </a:lnTo>
                <a:lnTo>
                  <a:pt x="1468261" y="1659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369F4E1B-9ECF-4FD3-AA67-71705E1300E7}"/>
              </a:ext>
            </a:extLst>
          </p:cNvPr>
          <p:cNvSpPr/>
          <p:nvPr/>
        </p:nvSpPr>
        <p:spPr>
          <a:xfrm>
            <a:off x="5685584" y="2424441"/>
            <a:ext cx="642745" cy="642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2" h="19632" extrusionOk="0">
                <a:moveTo>
                  <a:pt x="267" y="7550"/>
                </a:moveTo>
                <a:cubicBezTo>
                  <a:pt x="1519" y="2277"/>
                  <a:pt x="6808" y="-984"/>
                  <a:pt x="12082" y="267"/>
                </a:cubicBezTo>
                <a:cubicBezTo>
                  <a:pt x="17355" y="1519"/>
                  <a:pt x="20616" y="6808"/>
                  <a:pt x="19365" y="12082"/>
                </a:cubicBezTo>
                <a:cubicBezTo>
                  <a:pt x="18113" y="17355"/>
                  <a:pt x="12824" y="20616"/>
                  <a:pt x="7550" y="19365"/>
                </a:cubicBezTo>
                <a:cubicBezTo>
                  <a:pt x="2277" y="18113"/>
                  <a:pt x="-984" y="12824"/>
                  <a:pt x="267" y="75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ercle">
            <a:extLst>
              <a:ext uri="{FF2B5EF4-FFF2-40B4-BE49-F238E27FC236}">
                <a16:creationId xmlns:a16="http://schemas.microsoft.com/office/drawing/2014/main" id="{80AAED00-8A05-4064-986E-4F1074800476}"/>
              </a:ext>
            </a:extLst>
          </p:cNvPr>
          <p:cNvSpPr/>
          <p:nvPr/>
        </p:nvSpPr>
        <p:spPr>
          <a:xfrm>
            <a:off x="6956146" y="2982341"/>
            <a:ext cx="642619" cy="642619"/>
          </a:xfrm>
          <a:prstGeom prst="ellipse">
            <a:avLst/>
          </a:prstGeom>
          <a:solidFill>
            <a:schemeClr val="tx2"/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ercle">
            <a:extLst>
              <a:ext uri="{FF2B5EF4-FFF2-40B4-BE49-F238E27FC236}">
                <a16:creationId xmlns:a16="http://schemas.microsoft.com/office/drawing/2014/main" id="{0BC5CF66-2568-4D00-895B-B8C913C80B2E}"/>
              </a:ext>
            </a:extLst>
          </p:cNvPr>
          <p:cNvSpPr/>
          <p:nvPr/>
        </p:nvSpPr>
        <p:spPr>
          <a:xfrm>
            <a:off x="6901482" y="4449176"/>
            <a:ext cx="642582" cy="64258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ercle">
            <a:extLst>
              <a:ext uri="{FF2B5EF4-FFF2-40B4-BE49-F238E27FC236}">
                <a16:creationId xmlns:a16="http://schemas.microsoft.com/office/drawing/2014/main" id="{7191BD51-D133-4BBF-8E3D-CDB1712D34AD}"/>
              </a:ext>
            </a:extLst>
          </p:cNvPr>
          <p:cNvSpPr/>
          <p:nvPr/>
        </p:nvSpPr>
        <p:spPr>
          <a:xfrm>
            <a:off x="5664423" y="5057634"/>
            <a:ext cx="642619" cy="6426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igure">
            <a:extLst>
              <a:ext uri="{FF2B5EF4-FFF2-40B4-BE49-F238E27FC236}">
                <a16:creationId xmlns:a16="http://schemas.microsoft.com/office/drawing/2014/main" id="{EB61F8A6-8CFF-4419-AB3B-B6F8998186A1}"/>
              </a:ext>
            </a:extLst>
          </p:cNvPr>
          <p:cNvSpPr/>
          <p:nvPr/>
        </p:nvSpPr>
        <p:spPr>
          <a:xfrm>
            <a:off x="4409292" y="4434139"/>
            <a:ext cx="642745" cy="642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2" h="19632" extrusionOk="0">
                <a:moveTo>
                  <a:pt x="267" y="7550"/>
                </a:moveTo>
                <a:cubicBezTo>
                  <a:pt x="1519" y="2277"/>
                  <a:pt x="6808" y="-984"/>
                  <a:pt x="12082" y="267"/>
                </a:cubicBezTo>
                <a:cubicBezTo>
                  <a:pt x="17355" y="1519"/>
                  <a:pt x="20616" y="6808"/>
                  <a:pt x="19365" y="12082"/>
                </a:cubicBezTo>
                <a:cubicBezTo>
                  <a:pt x="18113" y="17355"/>
                  <a:pt x="12824" y="20616"/>
                  <a:pt x="7550" y="19365"/>
                </a:cubicBezTo>
                <a:cubicBezTo>
                  <a:pt x="2277" y="18113"/>
                  <a:pt x="-984" y="12824"/>
                  <a:pt x="267" y="75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62A39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ercle">
            <a:extLst>
              <a:ext uri="{FF2B5EF4-FFF2-40B4-BE49-F238E27FC236}">
                <a16:creationId xmlns:a16="http://schemas.microsoft.com/office/drawing/2014/main" id="{FBC7048B-6171-4F8B-A292-7C0FAD0965A7}"/>
              </a:ext>
            </a:extLst>
          </p:cNvPr>
          <p:cNvSpPr/>
          <p:nvPr/>
        </p:nvSpPr>
        <p:spPr>
          <a:xfrm>
            <a:off x="4436254" y="3003378"/>
            <a:ext cx="642580" cy="64258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A9AB55"/>
            </a:solidFill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73A3FB5-34CC-4DB3-87EE-B4BE67275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7"/>
          <a:stretch/>
        </p:blipFill>
        <p:spPr>
          <a:xfrm>
            <a:off x="4558833" y="3172016"/>
            <a:ext cx="415170" cy="356975"/>
          </a:xfrm>
          <a:prstGeom prst="rect">
            <a:avLst/>
          </a:prstGeom>
        </p:spPr>
      </p:pic>
      <p:pic>
        <p:nvPicPr>
          <p:cNvPr id="41" name="Picture 4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99DB4B2-7D73-4A07-B546-9E0C4BAF3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4436254" y="4495029"/>
            <a:ext cx="581313" cy="489867"/>
          </a:xfrm>
          <a:prstGeom prst="rect">
            <a:avLst/>
          </a:prstGeom>
        </p:spPr>
      </p:pic>
      <p:pic>
        <p:nvPicPr>
          <p:cNvPr id="43" name="Picture 4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9875423-C2B8-4235-9567-6468201F43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6962117" y="3072302"/>
            <a:ext cx="603101" cy="508228"/>
          </a:xfrm>
          <a:prstGeom prst="rect">
            <a:avLst/>
          </a:prstGeom>
        </p:spPr>
      </p:pic>
      <p:pic>
        <p:nvPicPr>
          <p:cNvPr id="45" name="Picture 4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F255467-F144-448D-9ACF-9767A1D77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6"/>
          <a:stretch/>
        </p:blipFill>
        <p:spPr>
          <a:xfrm>
            <a:off x="5653768" y="2444631"/>
            <a:ext cx="721618" cy="559788"/>
          </a:xfrm>
          <a:prstGeom prst="rect">
            <a:avLst/>
          </a:prstGeom>
        </p:spPr>
      </p:pic>
      <p:pic>
        <p:nvPicPr>
          <p:cNvPr id="47" name="Picture 4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5837C63-B2FC-49A3-8836-8F6057B577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6"/>
          <a:stretch/>
        </p:blipFill>
        <p:spPr>
          <a:xfrm>
            <a:off x="6955982" y="4543521"/>
            <a:ext cx="544162" cy="442643"/>
          </a:xfrm>
          <a:prstGeom prst="rect">
            <a:avLst/>
          </a:prstGeom>
        </p:spPr>
      </p:pic>
      <p:sp>
        <p:nvSpPr>
          <p:cNvPr id="48" name="TextBox 111">
            <a:extLst>
              <a:ext uri="{FF2B5EF4-FFF2-40B4-BE49-F238E27FC236}">
                <a16:creationId xmlns:a16="http://schemas.microsoft.com/office/drawing/2014/main" id="{45CF1DC7-E1F0-40F3-823A-EF0E85739199}"/>
              </a:ext>
            </a:extLst>
          </p:cNvPr>
          <p:cNvSpPr txBox="1"/>
          <p:nvPr/>
        </p:nvSpPr>
        <p:spPr>
          <a:xfrm>
            <a:off x="5188369" y="3774096"/>
            <a:ext cx="1695133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r>
              <a:rPr kumimoji="0" lang="en-US" sz="2800" b="1" i="1" u="none" strike="noStrike" kern="1200" cap="none" spc="0" normalizeH="0" baseline="3000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in Africa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E0FC87-CFEA-4D47-A7BB-B386E2438677}"/>
              </a:ext>
            </a:extLst>
          </p:cNvPr>
          <p:cNvSpPr/>
          <p:nvPr/>
        </p:nvSpPr>
        <p:spPr>
          <a:xfrm flipV="1">
            <a:off x="-221942" y="812690"/>
            <a:ext cx="12712824" cy="4571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0C431-130C-43DA-9F88-EE75AA6E6D65}"/>
              </a:ext>
            </a:extLst>
          </p:cNvPr>
          <p:cNvGrpSpPr/>
          <p:nvPr/>
        </p:nvGrpSpPr>
        <p:grpSpPr>
          <a:xfrm>
            <a:off x="4025996" y="888999"/>
            <a:ext cx="3617431" cy="1737019"/>
            <a:chOff x="158409" y="2536465"/>
            <a:chExt cx="3012028" cy="932994"/>
          </a:xfrm>
        </p:grpSpPr>
        <p:sp>
          <p:nvSpPr>
            <p:cNvPr id="24" name="TextBox 113">
              <a:extLst>
                <a:ext uri="{FF2B5EF4-FFF2-40B4-BE49-F238E27FC236}">
                  <a16:creationId xmlns:a16="http://schemas.microsoft.com/office/drawing/2014/main" id="{3D411A9B-6ACC-4014-BFBE-4E368249AEE1}"/>
                </a:ext>
              </a:extLst>
            </p:cNvPr>
            <p:cNvSpPr txBox="1"/>
            <p:nvPr/>
          </p:nvSpPr>
          <p:spPr>
            <a:xfrm>
              <a:off x="233349" y="2536465"/>
              <a:ext cx="2937088" cy="58284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World Bank Ease of Doing Business (2020)</a:t>
              </a:r>
            </a:p>
          </p:txBody>
        </p:sp>
        <p:sp>
          <p:nvSpPr>
            <p:cNvPr id="25" name="TextBox 114">
              <a:extLst>
                <a:ext uri="{FF2B5EF4-FFF2-40B4-BE49-F238E27FC236}">
                  <a16:creationId xmlns:a16="http://schemas.microsoft.com/office/drawing/2014/main" id="{2D0A3536-2456-4FA5-85B8-17172B57253B}"/>
                </a:ext>
              </a:extLst>
            </p:cNvPr>
            <p:cNvSpPr txBox="1"/>
            <p:nvPr/>
          </p:nvSpPr>
          <p:spPr>
            <a:xfrm>
              <a:off x="158409" y="3089345"/>
              <a:ext cx="2929293" cy="38011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dirty="0">
                  <a:solidFill>
                    <a:srgbClr val="7AC043"/>
                  </a:solidFill>
                  <a:latin typeface="Tw Cen MT" panose="020B0602020104020603" pitchFamily="34" charset="0"/>
                </a:rPr>
                <a:t>13</a:t>
              </a:r>
              <a:r>
                <a:rPr lang="en-US" sz="2400" b="1" i="1" baseline="30000" dirty="0">
                  <a:solidFill>
                    <a:srgbClr val="7AC043"/>
                  </a:solidFill>
                  <a:latin typeface="Tw Cen MT" panose="020B0602020104020603" pitchFamily="34" charset="0"/>
                </a:rPr>
                <a:t>th</a:t>
              </a:r>
              <a:r>
                <a:rPr lang="en-US" sz="2400" b="1" i="1" dirty="0">
                  <a:solidFill>
                    <a:srgbClr val="7AC043"/>
                  </a:solidFill>
                  <a:latin typeface="Tw Cen MT" panose="020B0602020104020603" pitchFamily="34" charset="0"/>
                </a:rPr>
                <a:t> globally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AC043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E3FDD64-DD9A-4115-8C7C-948A94164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0968" y="5221009"/>
            <a:ext cx="375822" cy="34599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1C8738-F1D8-49C2-827F-E8397B02037E}"/>
              </a:ext>
            </a:extLst>
          </p:cNvPr>
          <p:cNvSpPr txBox="1"/>
          <p:nvPr/>
        </p:nvSpPr>
        <p:spPr>
          <a:xfrm>
            <a:off x="7977244" y="317201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 i="1" dirty="0">
                <a:solidFill>
                  <a:srgbClr val="7AC043"/>
                </a:solidFill>
                <a:latin typeface="Tw Cen MT"/>
              </a:rPr>
              <a:t>1st African country</a:t>
            </a:r>
            <a:endParaRPr lang="en-US" sz="2300" i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898809F-EACA-4B12-ADA0-5FC9BB3F0D2B}"/>
              </a:ext>
            </a:extLst>
          </p:cNvPr>
          <p:cNvSpPr/>
          <p:nvPr/>
        </p:nvSpPr>
        <p:spPr>
          <a:xfrm rot="11976492" flipV="1">
            <a:off x="4146523" y="3059601"/>
            <a:ext cx="342976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8867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B9ECAF-D822-4397-B516-84D1FB082C1D}"/>
              </a:ext>
            </a:extLst>
          </p:cNvPr>
          <p:cNvSpPr txBox="1"/>
          <p:nvPr/>
        </p:nvSpPr>
        <p:spPr>
          <a:xfrm>
            <a:off x="4602746" y="186207"/>
            <a:ext cx="748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Transition towards a digital island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E3E65B6-00AC-4F50-9EEE-B4B8A9ABD247}"/>
              </a:ext>
            </a:extLst>
          </p:cNvPr>
          <p:cNvSpPr/>
          <p:nvPr/>
        </p:nvSpPr>
        <p:spPr>
          <a:xfrm>
            <a:off x="848676" y="1401422"/>
            <a:ext cx="3831204" cy="3574476"/>
          </a:xfrm>
          <a:custGeom>
            <a:avLst/>
            <a:gdLst>
              <a:gd name="connsiteX0" fmla="*/ 1552051 w 3822381"/>
              <a:gd name="connsiteY0" fmla="*/ 2423273 h 3574476"/>
              <a:gd name="connsiteX1" fmla="*/ 1554409 w 3822381"/>
              <a:gd name="connsiteY1" fmla="*/ 2469973 h 3574476"/>
              <a:gd name="connsiteX2" fmla="*/ 846511 w 3822381"/>
              <a:gd name="connsiteY2" fmla="*/ 3537943 h 3574476"/>
              <a:gd name="connsiteX3" fmla="*/ 746693 w 3822381"/>
              <a:gd name="connsiteY3" fmla="*/ 3574476 h 3574476"/>
              <a:gd name="connsiteX4" fmla="*/ 744335 w 3822381"/>
              <a:gd name="connsiteY4" fmla="*/ 3527777 h 3574476"/>
              <a:gd name="connsiteX5" fmla="*/ 1452233 w 3822381"/>
              <a:gd name="connsiteY5" fmla="*/ 2459807 h 3574476"/>
              <a:gd name="connsiteX6" fmla="*/ 2250391 w 3822381"/>
              <a:gd name="connsiteY6" fmla="*/ 2396919 h 3574476"/>
              <a:gd name="connsiteX7" fmla="*/ 2295312 w 3822381"/>
              <a:gd name="connsiteY7" fmla="*/ 2409897 h 3574476"/>
              <a:gd name="connsiteX8" fmla="*/ 3074524 w 3822381"/>
              <a:gd name="connsiteY8" fmla="*/ 3427005 h 3574476"/>
              <a:gd name="connsiteX9" fmla="*/ 3076559 w 3822381"/>
              <a:gd name="connsiteY9" fmla="*/ 3533280 h 3574476"/>
              <a:gd name="connsiteX10" fmla="*/ 3031637 w 3822381"/>
              <a:gd name="connsiteY10" fmla="*/ 3520301 h 3574476"/>
              <a:gd name="connsiteX11" fmla="*/ 2252425 w 3822381"/>
              <a:gd name="connsiteY11" fmla="*/ 2503193 h 3574476"/>
              <a:gd name="connsiteX12" fmla="*/ 387800 w 3822381"/>
              <a:gd name="connsiteY12" fmla="*/ 1324251 h 3574476"/>
              <a:gd name="connsiteX13" fmla="*/ 1277175 w 3822381"/>
              <a:gd name="connsiteY13" fmla="*/ 1727040 h 3574476"/>
              <a:gd name="connsiteX14" fmla="*/ 1342521 w 3822381"/>
              <a:gd name="connsiteY14" fmla="*/ 1810875 h 3574476"/>
              <a:gd name="connsiteX15" fmla="*/ 1298787 w 3822381"/>
              <a:gd name="connsiteY15" fmla="*/ 1827420 h 3574476"/>
              <a:gd name="connsiteX16" fmla="*/ 65345 w 3822381"/>
              <a:gd name="connsiteY16" fmla="*/ 1480573 h 3574476"/>
              <a:gd name="connsiteX17" fmla="*/ 0 w 3822381"/>
              <a:gd name="connsiteY17" fmla="*/ 1396737 h 3574476"/>
              <a:gd name="connsiteX18" fmla="*/ 43734 w 3822381"/>
              <a:gd name="connsiteY18" fmla="*/ 1380192 h 3574476"/>
              <a:gd name="connsiteX19" fmla="*/ 387800 w 3822381"/>
              <a:gd name="connsiteY19" fmla="*/ 1324251 h 3574476"/>
              <a:gd name="connsiteX20" fmla="*/ 3552756 w 3822381"/>
              <a:gd name="connsiteY20" fmla="*/ 1238651 h 3574476"/>
              <a:gd name="connsiteX21" fmla="*/ 3719580 w 3822381"/>
              <a:gd name="connsiteY21" fmla="*/ 1261273 h 3574476"/>
              <a:gd name="connsiteX22" fmla="*/ 3822381 w 3822381"/>
              <a:gd name="connsiteY22" fmla="*/ 1288298 h 3574476"/>
              <a:gd name="connsiteX23" fmla="*/ 3797643 w 3822381"/>
              <a:gd name="connsiteY23" fmla="*/ 1327977 h 3574476"/>
              <a:gd name="connsiteX24" fmla="*/ 2606585 w 3822381"/>
              <a:gd name="connsiteY24" fmla="*/ 1800272 h 3574476"/>
              <a:gd name="connsiteX25" fmla="*/ 2503785 w 3822381"/>
              <a:gd name="connsiteY25" fmla="*/ 1773246 h 3574476"/>
              <a:gd name="connsiteX26" fmla="*/ 2528522 w 3822381"/>
              <a:gd name="connsiteY26" fmla="*/ 1733568 h 3574476"/>
              <a:gd name="connsiteX27" fmla="*/ 3552756 w 3822381"/>
              <a:gd name="connsiteY27" fmla="*/ 1238651 h 3574476"/>
              <a:gd name="connsiteX28" fmla="*/ 1897854 w 3822381"/>
              <a:gd name="connsiteY28" fmla="*/ 0 h 3574476"/>
              <a:gd name="connsiteX29" fmla="*/ 1926517 w 3822381"/>
              <a:gd name="connsiteY29" fmla="*/ 36945 h 3574476"/>
              <a:gd name="connsiteX30" fmla="*/ 1957301 w 3822381"/>
              <a:gd name="connsiteY30" fmla="*/ 1317855 h 3574476"/>
              <a:gd name="connsiteX31" fmla="*/ 1896360 w 3822381"/>
              <a:gd name="connsiteY31" fmla="*/ 1404944 h 3574476"/>
              <a:gd name="connsiteX32" fmla="*/ 1867697 w 3822381"/>
              <a:gd name="connsiteY32" fmla="*/ 1368000 h 3574476"/>
              <a:gd name="connsiteX33" fmla="*/ 1836913 w 3822381"/>
              <a:gd name="connsiteY33" fmla="*/ 87090 h 357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22381" h="3574476">
                <a:moveTo>
                  <a:pt x="1552051" y="2423273"/>
                </a:moveTo>
                <a:lnTo>
                  <a:pt x="1554409" y="2469973"/>
                </a:lnTo>
                <a:cubicBezTo>
                  <a:pt x="1554409" y="2950069"/>
                  <a:pt x="1262513" y="3361989"/>
                  <a:pt x="846511" y="3537943"/>
                </a:cubicBezTo>
                <a:lnTo>
                  <a:pt x="746693" y="3574476"/>
                </a:lnTo>
                <a:lnTo>
                  <a:pt x="744335" y="3527777"/>
                </a:lnTo>
                <a:cubicBezTo>
                  <a:pt x="744335" y="3047681"/>
                  <a:pt x="1036231" y="2635761"/>
                  <a:pt x="1452233" y="2459807"/>
                </a:cubicBezTo>
                <a:close/>
                <a:moveTo>
                  <a:pt x="2250391" y="2396919"/>
                </a:moveTo>
                <a:lnTo>
                  <a:pt x="2295312" y="2409897"/>
                </a:lnTo>
                <a:cubicBezTo>
                  <a:pt x="2749236" y="2566248"/>
                  <a:pt x="3043639" y="2976380"/>
                  <a:pt x="3074524" y="3427005"/>
                </a:cubicBezTo>
                <a:lnTo>
                  <a:pt x="3076559" y="3533280"/>
                </a:lnTo>
                <a:lnTo>
                  <a:pt x="3031637" y="3520301"/>
                </a:lnTo>
                <a:cubicBezTo>
                  <a:pt x="2577713" y="3363950"/>
                  <a:pt x="2283309" y="2953819"/>
                  <a:pt x="2252425" y="2503193"/>
                </a:cubicBezTo>
                <a:close/>
                <a:moveTo>
                  <a:pt x="387800" y="1324251"/>
                </a:moveTo>
                <a:cubicBezTo>
                  <a:pt x="729860" y="1320939"/>
                  <a:pt x="1056006" y="1470439"/>
                  <a:pt x="1277175" y="1727040"/>
                </a:cubicBezTo>
                <a:lnTo>
                  <a:pt x="1342521" y="1810875"/>
                </a:lnTo>
                <a:lnTo>
                  <a:pt x="1298787" y="1827420"/>
                </a:lnTo>
                <a:cubicBezTo>
                  <a:pt x="841755" y="1974439"/>
                  <a:pt x="360237" y="1822707"/>
                  <a:pt x="65345" y="1480573"/>
                </a:cubicBezTo>
                <a:lnTo>
                  <a:pt x="0" y="1396737"/>
                </a:lnTo>
                <a:lnTo>
                  <a:pt x="43734" y="1380192"/>
                </a:lnTo>
                <a:cubicBezTo>
                  <a:pt x="157992" y="1343437"/>
                  <a:pt x="273780" y="1325355"/>
                  <a:pt x="387800" y="1324251"/>
                </a:cubicBezTo>
                <a:close/>
                <a:moveTo>
                  <a:pt x="3552756" y="1238651"/>
                </a:moveTo>
                <a:cubicBezTo>
                  <a:pt x="3608574" y="1242112"/>
                  <a:pt x="3664334" y="1249626"/>
                  <a:pt x="3719580" y="1261273"/>
                </a:cubicBezTo>
                <a:lnTo>
                  <a:pt x="3822381" y="1288298"/>
                </a:lnTo>
                <a:lnTo>
                  <a:pt x="3797643" y="1327977"/>
                </a:lnTo>
                <a:cubicBezTo>
                  <a:pt x="3523426" y="1722056"/>
                  <a:pt x="3048553" y="1893451"/>
                  <a:pt x="2606585" y="1800272"/>
                </a:cubicBezTo>
                <a:lnTo>
                  <a:pt x="2503785" y="1773246"/>
                </a:lnTo>
                <a:lnTo>
                  <a:pt x="2528522" y="1733568"/>
                </a:lnTo>
                <a:cubicBezTo>
                  <a:pt x="2768462" y="1388749"/>
                  <a:pt x="3162029" y="1214422"/>
                  <a:pt x="3552756" y="1238651"/>
                </a:cubicBezTo>
                <a:close/>
                <a:moveTo>
                  <a:pt x="1897854" y="0"/>
                </a:moveTo>
                <a:lnTo>
                  <a:pt x="1926517" y="36945"/>
                </a:lnTo>
                <a:cubicBezTo>
                  <a:pt x="2201304" y="430625"/>
                  <a:pt x="2197715" y="935470"/>
                  <a:pt x="1957301" y="1317855"/>
                </a:cubicBezTo>
                <a:lnTo>
                  <a:pt x="1896360" y="1404944"/>
                </a:lnTo>
                <a:lnTo>
                  <a:pt x="1867697" y="1368000"/>
                </a:lnTo>
                <a:cubicBezTo>
                  <a:pt x="1592910" y="974320"/>
                  <a:pt x="1596499" y="469475"/>
                  <a:pt x="1836913" y="870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CB025E2F-803B-4B46-93A6-DDFA9F4B2684}"/>
              </a:ext>
            </a:extLst>
          </p:cNvPr>
          <p:cNvSpPr/>
          <p:nvPr/>
        </p:nvSpPr>
        <p:spPr>
          <a:xfrm rot="7537491">
            <a:off x="2546243" y="978207"/>
            <a:ext cx="2318107" cy="2323458"/>
          </a:xfrm>
          <a:prstGeom prst="arc">
            <a:avLst>
              <a:gd name="adj1" fmla="val 16200000"/>
              <a:gd name="adj2" fmla="val 5400629"/>
            </a:avLst>
          </a:prstGeom>
          <a:ln w="254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3A46B7EF-5A61-4313-B8CD-78DD28161ED1}"/>
              </a:ext>
            </a:extLst>
          </p:cNvPr>
          <p:cNvSpPr/>
          <p:nvPr/>
        </p:nvSpPr>
        <p:spPr>
          <a:xfrm rot="3166771">
            <a:off x="667783" y="988953"/>
            <a:ext cx="2323458" cy="2318107"/>
          </a:xfrm>
          <a:prstGeom prst="arc">
            <a:avLst>
              <a:gd name="adj1" fmla="val 16200000"/>
              <a:gd name="adj2" fmla="val 5400629"/>
            </a:avLst>
          </a:prstGeom>
          <a:ln w="2540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9F5A36C4-D03D-489A-B799-C83804E7E6D8}"/>
              </a:ext>
            </a:extLst>
          </p:cNvPr>
          <p:cNvSpPr/>
          <p:nvPr/>
        </p:nvSpPr>
        <p:spPr>
          <a:xfrm rot="11952289">
            <a:off x="3108998" y="2730836"/>
            <a:ext cx="2323458" cy="2318107"/>
          </a:xfrm>
          <a:prstGeom prst="arc">
            <a:avLst>
              <a:gd name="adj1" fmla="val 16200000"/>
              <a:gd name="adj2" fmla="val 5400629"/>
            </a:avLst>
          </a:prstGeom>
          <a:ln w="254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B0CA236B-49F1-44E6-AEE0-285AC8E5A91D}"/>
              </a:ext>
            </a:extLst>
          </p:cNvPr>
          <p:cNvSpPr/>
          <p:nvPr/>
        </p:nvSpPr>
        <p:spPr>
          <a:xfrm rot="20514074">
            <a:off x="79082" y="2777298"/>
            <a:ext cx="2318107" cy="2323458"/>
          </a:xfrm>
          <a:prstGeom prst="arc">
            <a:avLst>
              <a:gd name="adj1" fmla="val 16200000"/>
              <a:gd name="adj2" fmla="val 5400629"/>
            </a:avLst>
          </a:prstGeom>
          <a:ln w="254000" cap="rnd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FC9F7F-9BA7-4C17-80E6-C20EA688131E}"/>
              </a:ext>
            </a:extLst>
          </p:cNvPr>
          <p:cNvSpPr txBox="1"/>
          <p:nvPr/>
        </p:nvSpPr>
        <p:spPr>
          <a:xfrm>
            <a:off x="532762" y="1897683"/>
            <a:ext cx="14429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Analytics 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73C60058-F74B-47F7-AD71-18BD28B68A23}"/>
              </a:ext>
            </a:extLst>
          </p:cNvPr>
          <p:cNvSpPr/>
          <p:nvPr/>
        </p:nvSpPr>
        <p:spPr>
          <a:xfrm rot="16200000">
            <a:off x="1598102" y="3864319"/>
            <a:ext cx="2318107" cy="2323458"/>
          </a:xfrm>
          <a:prstGeom prst="arc">
            <a:avLst>
              <a:gd name="adj1" fmla="val 16200000"/>
              <a:gd name="adj2" fmla="val 5400629"/>
            </a:avLst>
          </a:prstGeom>
          <a:ln w="254000" cap="rnd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4703E7-606C-4D51-9636-2A4B452A9183}"/>
              </a:ext>
            </a:extLst>
          </p:cNvPr>
          <p:cNvSpPr txBox="1"/>
          <p:nvPr/>
        </p:nvSpPr>
        <p:spPr>
          <a:xfrm>
            <a:off x="340417" y="596025"/>
            <a:ext cx="483347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New Areas of Growth 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4DFE1C2-4DA1-4530-80F7-95B4FDFE62C9}"/>
              </a:ext>
            </a:extLst>
          </p:cNvPr>
          <p:cNvSpPr/>
          <p:nvPr/>
        </p:nvSpPr>
        <p:spPr>
          <a:xfrm>
            <a:off x="181630" y="860354"/>
            <a:ext cx="853024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8B30E-5112-40CD-BB42-768F32C7D6FC}"/>
              </a:ext>
            </a:extLst>
          </p:cNvPr>
          <p:cNvSpPr/>
          <p:nvPr/>
        </p:nvSpPr>
        <p:spPr>
          <a:xfrm rot="16200000" flipV="1">
            <a:off x="-2627197" y="3672136"/>
            <a:ext cx="5653233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5BDA4B0-7C60-4A46-983E-A29D8CDCE8F8}"/>
              </a:ext>
            </a:extLst>
          </p:cNvPr>
          <p:cNvSpPr txBox="1"/>
          <p:nvPr/>
        </p:nvSpPr>
        <p:spPr>
          <a:xfrm>
            <a:off x="3595626" y="1896055"/>
            <a:ext cx="14429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Fintech / Blockchain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452A94-C096-4FFE-BECA-11CF69C489B1}"/>
              </a:ext>
            </a:extLst>
          </p:cNvPr>
          <p:cNvSpPr txBox="1"/>
          <p:nvPr/>
        </p:nvSpPr>
        <p:spPr>
          <a:xfrm>
            <a:off x="83928" y="3516911"/>
            <a:ext cx="14429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Internet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of Things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C96C8B8-F29E-4D11-BCC4-51529B522A75}"/>
              </a:ext>
            </a:extLst>
          </p:cNvPr>
          <p:cNvSpPr txBox="1"/>
          <p:nvPr/>
        </p:nvSpPr>
        <p:spPr>
          <a:xfrm>
            <a:off x="2262112" y="5022016"/>
            <a:ext cx="2707443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Creative Outsourcing: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3D Animation,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3D Modelling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Games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Mobile Applications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Augmented / Virtual Reality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86D2EDA-C7BC-4A10-95E7-C6AC459903BE}"/>
              </a:ext>
            </a:extLst>
          </p:cNvPr>
          <p:cNvSpPr/>
          <p:nvPr/>
        </p:nvSpPr>
        <p:spPr>
          <a:xfrm flipV="1">
            <a:off x="222280" y="6498503"/>
            <a:ext cx="12011077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3322E07-8A39-4E6F-96C2-36D83F50F722}"/>
              </a:ext>
            </a:extLst>
          </p:cNvPr>
          <p:cNvSpPr/>
          <p:nvPr/>
        </p:nvSpPr>
        <p:spPr>
          <a:xfrm>
            <a:off x="4542759" y="893234"/>
            <a:ext cx="7662466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C5B3A88-8187-4B4B-B9A1-E0A5DC81316F}"/>
              </a:ext>
            </a:extLst>
          </p:cNvPr>
          <p:cNvSpPr txBox="1"/>
          <p:nvPr/>
        </p:nvSpPr>
        <p:spPr>
          <a:xfrm>
            <a:off x="6660236" y="920621"/>
            <a:ext cx="540752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Creation of a nation of Digital Entrepreneurs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Capacity Building in New Technologies such as AI, Cybersecurity, Game development, RPA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An Open Data Portal for mobile applications developers </a:t>
            </a:r>
            <a:r>
              <a:rPr lang="en-GB" sz="1600">
                <a:solidFill>
                  <a:schemeClr val="accent2">
                    <a:lumMod val="50000"/>
                  </a:schemeClr>
                </a:solidFill>
                <a:latin typeface="Tw Cen MT"/>
              </a:rPr>
              <a:t>and innovative solutions providers (230 datasets) </a:t>
            </a:r>
            <a:endParaRPr lang="en-GB" sz="160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Issued several licenses under Regulatory Sandbox Scheme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Implementation of Innovator Occupation Permit with no minimum turnover and capital investment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Launch of National Payment Switch by BOM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Introduction of an IP Box regime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Implementation of the InfoHighway data sharing platform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130 E -Services  and more than 10 national apps deployed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3B03-12FB-454B-8A98-7D62C67515DB}"/>
              </a:ext>
            </a:extLst>
          </p:cNvPr>
          <p:cNvSpPr txBox="1"/>
          <p:nvPr/>
        </p:nvSpPr>
        <p:spPr>
          <a:xfrm>
            <a:off x="4011088" y="3520903"/>
            <a:ext cx="277371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Artificial Intelligence &amp; Machine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Cybersecurity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Robotics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66C3CB-6BCD-4C38-AFA5-46C8540B59BC}"/>
              </a:ext>
            </a:extLst>
          </p:cNvPr>
          <p:cNvSpPr/>
          <p:nvPr/>
        </p:nvSpPr>
        <p:spPr>
          <a:xfrm>
            <a:off x="1998876" y="2507408"/>
            <a:ext cx="254840" cy="2155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74BE03-67A1-400C-9DED-0D4EE3777E20}"/>
              </a:ext>
            </a:extLst>
          </p:cNvPr>
          <p:cNvSpPr/>
          <p:nvPr/>
        </p:nvSpPr>
        <p:spPr>
          <a:xfrm>
            <a:off x="3247473" y="2517489"/>
            <a:ext cx="254840" cy="2155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D7FE6E-CA8B-4898-A600-DB34034A5E80}"/>
              </a:ext>
            </a:extLst>
          </p:cNvPr>
          <p:cNvSpPr/>
          <p:nvPr/>
        </p:nvSpPr>
        <p:spPr>
          <a:xfrm>
            <a:off x="3515947" y="3587243"/>
            <a:ext cx="254840" cy="2155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11199C-42C7-4EF7-B349-08DDB5CA780E}"/>
              </a:ext>
            </a:extLst>
          </p:cNvPr>
          <p:cNvSpPr/>
          <p:nvPr/>
        </p:nvSpPr>
        <p:spPr>
          <a:xfrm>
            <a:off x="1726729" y="3590766"/>
            <a:ext cx="254840" cy="2155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A7D0E7-704C-40E9-800D-5CDE760D6BAB}"/>
              </a:ext>
            </a:extLst>
          </p:cNvPr>
          <p:cNvSpPr/>
          <p:nvPr/>
        </p:nvSpPr>
        <p:spPr>
          <a:xfrm>
            <a:off x="2615697" y="4676112"/>
            <a:ext cx="254840" cy="2155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901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5A524882-BA71-4B5E-AD9B-8EA3F2B93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B6F25-8A44-4C31-B31B-0AF734745B81}"/>
              </a:ext>
            </a:extLst>
          </p:cNvPr>
          <p:cNvSpPr/>
          <p:nvPr/>
        </p:nvSpPr>
        <p:spPr>
          <a:xfrm>
            <a:off x="760178" y="2274838"/>
            <a:ext cx="366478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264457"/>
                </a:solidFill>
                <a:latin typeface="Tw Cen MT" panose="020B0602020104020603" pitchFamily="34" charset="0"/>
              </a:rPr>
              <a:t>The Startup</a:t>
            </a:r>
          </a:p>
          <a:p>
            <a:r>
              <a:rPr lang="en-US" sz="4800" b="1">
                <a:solidFill>
                  <a:srgbClr val="264457"/>
                </a:solidFill>
                <a:latin typeface="Tw Cen MT" panose="020B0602020104020603" pitchFamily="34" charset="0"/>
              </a:rPr>
              <a:t>Ecosystem in </a:t>
            </a:r>
          </a:p>
          <a:p>
            <a:r>
              <a:rPr lang="en-US" sz="4800" b="1">
                <a:solidFill>
                  <a:srgbClr val="264457"/>
                </a:solidFill>
                <a:latin typeface="Tw Cen MT" panose="020B0602020104020603" pitchFamily="34" charset="0"/>
              </a:rPr>
              <a:t>Mauritius</a:t>
            </a:r>
          </a:p>
        </p:txBody>
      </p:sp>
    </p:spTree>
    <p:extLst>
      <p:ext uri="{BB962C8B-B14F-4D97-AF65-F5344CB8AC3E}">
        <p14:creationId xmlns:p14="http://schemas.microsoft.com/office/powerpoint/2010/main" val="315253463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1071D-7BAA-4B3F-9016-D98F1E90E7E6}"/>
              </a:ext>
            </a:extLst>
          </p:cNvPr>
          <p:cNvSpPr/>
          <p:nvPr/>
        </p:nvSpPr>
        <p:spPr>
          <a:xfrm>
            <a:off x="6425554" y="-10275"/>
            <a:ext cx="5280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Positioning of Mauritius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43297D-013C-4F95-BE18-F9AFEA776E3B}"/>
              </a:ext>
            </a:extLst>
          </p:cNvPr>
          <p:cNvSpPr/>
          <p:nvPr/>
        </p:nvSpPr>
        <p:spPr>
          <a:xfrm>
            <a:off x="6645984" y="653171"/>
            <a:ext cx="5471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Developments in the digital space currently offer the country the possibility of embracing new opportunities to grow the economy in fields such as: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Analytics and Big Data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Cloud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Computimg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Financial Technology (FinTech)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Internet of Things (IoT)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Cybersecurity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Blockchain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Artificial Intelligence (AI)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Virtual and augmented reality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Digital Health Technologies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Ecommerce / E Retail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Online Education (Edtech)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There are around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80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technology start ups are currently operating and employ more than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200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people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. 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w Cen MT" panose="020B0602020104020603" pitchFamily="34" charset="0"/>
            </a:endParaRPr>
          </a:p>
          <a:p>
            <a:pPr algn="just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Activities range from provision of cyber security solutions, digital platforms, development of digital content, mobile apps,</a:t>
            </a:r>
          </a:p>
          <a:p>
            <a:pPr algn="just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 blockchain based applications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4BA0D1-8BCE-40FC-A26D-8779509B1883}"/>
              </a:ext>
            </a:extLst>
          </p:cNvPr>
          <p:cNvSpPr/>
          <p:nvPr/>
        </p:nvSpPr>
        <p:spPr>
          <a:xfrm>
            <a:off x="6563790" y="653171"/>
            <a:ext cx="5004399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090BD492-2C93-475F-A7FA-C1BFA37EF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8" y="92467"/>
            <a:ext cx="6339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9234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9A39E5-D6C4-45B0-856E-052BA9E72B66}"/>
              </a:ext>
            </a:extLst>
          </p:cNvPr>
          <p:cNvSpPr txBox="1"/>
          <p:nvPr/>
        </p:nvSpPr>
        <p:spPr>
          <a:xfrm>
            <a:off x="1088877" y="23269"/>
            <a:ext cx="8722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Mauritius: The Ideal Platform for Fintech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4DC71-77AB-4209-A787-998B34CDC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12793" r="53545"/>
          <a:stretch/>
        </p:blipFill>
        <p:spPr>
          <a:xfrm>
            <a:off x="205820" y="954809"/>
            <a:ext cx="4047670" cy="579827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EE1B35-68BA-4E36-B6D4-313C70DFFD20}"/>
              </a:ext>
            </a:extLst>
          </p:cNvPr>
          <p:cNvSpPr/>
          <p:nvPr/>
        </p:nvSpPr>
        <p:spPr>
          <a:xfrm>
            <a:off x="3796121" y="857260"/>
            <a:ext cx="706582" cy="665018"/>
          </a:xfrm>
          <a:prstGeom prst="ellipse">
            <a:avLst/>
          </a:prstGeom>
          <a:solidFill>
            <a:srgbClr val="01274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3ABCF4-A9E1-478B-8824-2B0AD438BE4B}"/>
              </a:ext>
            </a:extLst>
          </p:cNvPr>
          <p:cNvSpPr/>
          <p:nvPr/>
        </p:nvSpPr>
        <p:spPr>
          <a:xfrm>
            <a:off x="3981920" y="1042638"/>
            <a:ext cx="297712" cy="288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E5F664-1B24-4DF2-A037-F2BB841472A0}"/>
              </a:ext>
            </a:extLst>
          </p:cNvPr>
          <p:cNvSpPr/>
          <p:nvPr/>
        </p:nvSpPr>
        <p:spPr>
          <a:xfrm>
            <a:off x="4305773" y="861263"/>
            <a:ext cx="455124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all" spc="75" normalizeH="0" baseline="0" noProof="0">
                <a:ln>
                  <a:noFill/>
                </a:ln>
                <a:solidFill>
                  <a:srgbClr val="012741"/>
                </a:solidFill>
                <a:effectLst/>
                <a:uLnTx/>
                <a:uFillTx/>
                <a:latin typeface="Tw Cen MT" panose="020B0602020104020603" pitchFamily="34" charset="0"/>
                <a:sym typeface="Montserrat-Bold"/>
              </a:rPr>
              <a:t>  REGULATORY SANDBOX LICENCE (RSL) </a:t>
            </a:r>
            <a:endParaRPr kumimoji="0" lang="en-GB" b="1" i="0" u="none" strike="noStrike" kern="0" cap="all" spc="75" normalizeH="0" baseline="0" noProof="0">
              <a:ln>
                <a:noFill/>
              </a:ln>
              <a:solidFill>
                <a:srgbClr val="012741"/>
              </a:solidFill>
              <a:effectLst/>
              <a:uLnTx/>
              <a:uFillTx/>
              <a:latin typeface="Tw Cen MT" panose="020B0602020104020603" pitchFamily="34" charset="0"/>
              <a:sym typeface="Montserrat-Bold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C8C7F5-00C7-4F38-A72D-89D320109089}"/>
              </a:ext>
            </a:extLst>
          </p:cNvPr>
          <p:cNvSpPr/>
          <p:nvPr/>
        </p:nvSpPr>
        <p:spPr>
          <a:xfrm>
            <a:off x="4410339" y="1032698"/>
            <a:ext cx="7941621" cy="222368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28600" marR="0" lvl="0" indent="-228600" algn="l" defTabSz="4127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AC142"/>
              </a:buClr>
              <a:buSzPct val="80000"/>
              <a:buFont typeface="Wingdings" panose="05000000000000000000" pitchFamily="2" charset="2"/>
              <a:buChar char="Ø"/>
              <a:tabLst>
                <a:tab pos="5545138" algn="l"/>
              </a:tabLst>
              <a:defRPr/>
            </a:pPr>
            <a:endParaRPr kumimoji="0" lang="en-US" sz="1400" b="0" i="0" u="sng" strike="noStrike" kern="0" cap="all" spc="75" normalizeH="0" baseline="0" noProof="0">
              <a:ln>
                <a:noFill/>
              </a:ln>
              <a:solidFill>
                <a:srgbClr val="012741"/>
              </a:solidFill>
              <a:effectLst/>
              <a:uLnTx/>
              <a:uFillTx/>
              <a:latin typeface="Bahnschrift" panose="020B0502040204020203" pitchFamily="34" charset="0"/>
              <a:sym typeface="Montserrat-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7692"/>
              </a:buClr>
              <a:buSzPct val="100000"/>
              <a:buFont typeface="Wingdings" panose="05000000000000000000" pitchFamily="2" charset="2"/>
              <a:buChar char="§"/>
              <a:tabLst>
                <a:tab pos="5545138" algn="l"/>
              </a:tabLst>
              <a:defRPr/>
            </a:pPr>
            <a:r>
              <a:rPr lang="en-US" sz="1600" b="1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  <a:sym typeface="Montserrat-Bold"/>
              </a:rPr>
              <a:t>Caters for innovative projects in the absence of a regulatory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7692"/>
              </a:buClr>
              <a:buSzPct val="100000"/>
              <a:buFont typeface="Wingdings" panose="05000000000000000000" pitchFamily="2" charset="2"/>
              <a:buChar char="§"/>
              <a:tabLst>
                <a:tab pos="5545138" algn="l"/>
              </a:tabLst>
              <a:defRPr/>
            </a:pPr>
            <a:r>
              <a:rPr lang="en-US" sz="1600" b="1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  <a:sym typeface="Montserrat-Bold"/>
              </a:rPr>
              <a:t>Growing number of start-ups in the FinTech space with approved RSL projects in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12741"/>
                </a:solidFill>
                <a:effectLst/>
                <a:uLnTx/>
                <a:uFillTx/>
                <a:latin typeface="Tw Cen MT" panose="020B0602020104020603" pitchFamily="34" charset="0"/>
                <a:sym typeface="Montserrat-Bold"/>
              </a:rPr>
              <a:t>:</a:t>
            </a:r>
          </a:p>
          <a:p>
            <a:pPr marL="800100" marR="0" lvl="0" indent="-261938" defTabSz="412750" fontAlgn="auto">
              <a:lnSpc>
                <a:spcPct val="100000"/>
              </a:lnSpc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  <a:sym typeface="Montserrat-Bold"/>
              </a:rPr>
              <a:t>Crowdfunding Platform</a:t>
            </a:r>
          </a:p>
          <a:p>
            <a:pPr marL="800100" marR="0" lvl="0" indent="-261938" defTabSz="412750" fontAlgn="auto">
              <a:lnSpc>
                <a:spcPct val="100000"/>
              </a:lnSpc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  <a:sym typeface="Montserrat-Bold"/>
              </a:rPr>
              <a:t>P2P lending platform</a:t>
            </a:r>
          </a:p>
          <a:p>
            <a:pPr marL="800100" marR="0" lvl="0" indent="-261938" defTabSz="412750" fontAlgn="auto">
              <a:lnSpc>
                <a:spcPct val="100000"/>
              </a:lnSpc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  <a:sym typeface="Montserrat-Bold"/>
              </a:rPr>
              <a:t>E-wallet</a:t>
            </a:r>
          </a:p>
          <a:p>
            <a:pPr marL="800100" marR="0" lvl="0" indent="-261938" defTabSz="412750" fontAlgn="auto">
              <a:lnSpc>
                <a:spcPct val="100000"/>
              </a:lnSpc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  <a:sym typeface="Montserrat-Bold"/>
              </a:rPr>
              <a:t>Digital Asset Exchange Platform</a:t>
            </a:r>
          </a:p>
          <a:p>
            <a:pPr marL="800100" marR="0" lvl="0" indent="-261938" defTabSz="412750" fontAlgn="auto">
              <a:lnSpc>
                <a:spcPct val="100000"/>
              </a:lnSpc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endParaRPr lang="en-US" sz="1600">
              <a:solidFill>
                <a:srgbClr val="007692"/>
              </a:solidFill>
              <a:latin typeface="Tw Cen MT" panose="020B0602020104020603" pitchFamily="34" charset="0"/>
              <a:sym typeface="Montserrat-Bold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77B4F16-9B9C-480B-917E-C910841E746B}"/>
              </a:ext>
            </a:extLst>
          </p:cNvPr>
          <p:cNvSpPr/>
          <p:nvPr/>
        </p:nvSpPr>
        <p:spPr>
          <a:xfrm>
            <a:off x="3810497" y="3128424"/>
            <a:ext cx="706582" cy="665018"/>
          </a:xfrm>
          <a:prstGeom prst="ellipse">
            <a:avLst/>
          </a:prstGeom>
          <a:solidFill>
            <a:srgbClr val="01274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2427D4-0203-41E4-B039-00A95DE27882}"/>
              </a:ext>
            </a:extLst>
          </p:cNvPr>
          <p:cNvSpPr/>
          <p:nvPr/>
        </p:nvSpPr>
        <p:spPr>
          <a:xfrm>
            <a:off x="4014932" y="3323705"/>
            <a:ext cx="297712" cy="288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291A6A-90D7-4653-BB4E-3FCB180CE188}"/>
              </a:ext>
            </a:extLst>
          </p:cNvPr>
          <p:cNvSpPr/>
          <p:nvPr/>
        </p:nvSpPr>
        <p:spPr>
          <a:xfrm>
            <a:off x="4510208" y="3612011"/>
            <a:ext cx="7941620" cy="144655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1826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12741"/>
                </a:solidFill>
                <a:effectLst/>
                <a:uLnTx/>
                <a:uFillTx/>
                <a:latin typeface="Tw Cen MT" panose="020B0602020104020603" pitchFamily="34" charset="0"/>
              </a:rPr>
              <a:t>New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12741"/>
                </a:solidFill>
                <a:effectLst/>
                <a:uLnTx/>
                <a:uFillTx/>
                <a:latin typeface="Tw Cen MT" panose="020B0602020104020603" pitchFamily="34" charset="0"/>
              </a:rPr>
              <a:t>licences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1274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</a:p>
          <a:p>
            <a:pPr marL="800100" indent="-261938" defTabSz="412750">
              <a:spcBef>
                <a:spcPts val="0"/>
              </a:spcBef>
              <a:spcAft>
                <a:spcPts val="0"/>
              </a:spcAft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</a:rPr>
              <a:t>Custodian Services (Digital Assets) licence</a:t>
            </a:r>
          </a:p>
          <a:p>
            <a:pPr marL="800100" indent="-261938" defTabSz="412750">
              <a:spcBef>
                <a:spcPts val="0"/>
              </a:spcBef>
              <a:spcAft>
                <a:spcPts val="0"/>
              </a:spcAft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</a:rPr>
              <a:t>Securities Trading Systems Licence</a:t>
            </a:r>
          </a:p>
          <a:p>
            <a:pPr marL="800100" indent="-261938" defTabSz="412750">
              <a:spcBef>
                <a:spcPts val="0"/>
              </a:spcBef>
              <a:spcAft>
                <a:spcPts val="0"/>
              </a:spcAft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</a:rPr>
              <a:t>Peer to Peer lending Licence</a:t>
            </a:r>
          </a:p>
          <a:p>
            <a:pPr marL="800100" indent="-261938" defTabSz="412750">
              <a:spcBef>
                <a:spcPts val="0"/>
              </a:spcBef>
              <a:spcAft>
                <a:spcPts val="0"/>
              </a:spcAft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endParaRPr lang="en-US" sz="1600">
              <a:solidFill>
                <a:srgbClr val="007692"/>
              </a:solidFill>
              <a:latin typeface="Tw Cen MT" panose="020B06020201040206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CFD26A-0DBF-42FD-AA13-7CF0C113686B}"/>
              </a:ext>
            </a:extLst>
          </p:cNvPr>
          <p:cNvSpPr/>
          <p:nvPr/>
        </p:nvSpPr>
        <p:spPr>
          <a:xfrm>
            <a:off x="4474963" y="3276267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cap="all" spc="75">
                <a:solidFill>
                  <a:srgbClr val="012741"/>
                </a:solidFill>
                <a:latin typeface="Tw Cen MT" panose="020B0602020104020603" pitchFamily="34" charset="0"/>
              </a:rPr>
              <a:t>REGULATED ACTIVITIES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21F9B4C-CE17-4D6C-A63C-9CB6702C998D}"/>
              </a:ext>
            </a:extLst>
          </p:cNvPr>
          <p:cNvSpPr/>
          <p:nvPr/>
        </p:nvSpPr>
        <p:spPr>
          <a:xfrm>
            <a:off x="3810497" y="4633719"/>
            <a:ext cx="706582" cy="665018"/>
          </a:xfrm>
          <a:prstGeom prst="ellipse">
            <a:avLst/>
          </a:prstGeom>
          <a:solidFill>
            <a:srgbClr val="01274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8CF046-FB4A-4684-97F6-E00A58D76D45}"/>
              </a:ext>
            </a:extLst>
          </p:cNvPr>
          <p:cNvSpPr/>
          <p:nvPr/>
        </p:nvSpPr>
        <p:spPr>
          <a:xfrm>
            <a:off x="4041503" y="4822075"/>
            <a:ext cx="297712" cy="288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AD9976-1B8A-421D-BAF1-1BFB9D2F3DBF}"/>
              </a:ext>
            </a:extLst>
          </p:cNvPr>
          <p:cNvSpPr/>
          <p:nvPr/>
        </p:nvSpPr>
        <p:spPr>
          <a:xfrm>
            <a:off x="4602804" y="4744739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kern="0" cap="all" spc="75">
                <a:solidFill>
                  <a:srgbClr val="012741"/>
                </a:solidFill>
                <a:latin typeface="Tw Cen MT" panose="020B0602020104020603" pitchFamily="34" charset="0"/>
              </a:rPr>
              <a:t>UPCOMING INITIATIVES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7C36F68-4A40-470D-990E-71961427C9A1}"/>
              </a:ext>
            </a:extLst>
          </p:cNvPr>
          <p:cNvSpPr/>
          <p:nvPr/>
        </p:nvSpPr>
        <p:spPr>
          <a:xfrm>
            <a:off x="4602804" y="5114071"/>
            <a:ext cx="8300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261938" defTabSz="412750"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</a:rPr>
              <a:t>Create crowdfunding as a new licensable activity</a:t>
            </a:r>
            <a:endParaRPr lang="en-MU" sz="1600">
              <a:solidFill>
                <a:srgbClr val="007692"/>
              </a:solidFill>
              <a:latin typeface="Tw Cen MT" panose="020B0602020104020603" pitchFamily="34" charset="0"/>
            </a:endParaRPr>
          </a:p>
          <a:p>
            <a:pPr marL="800100" indent="-261938" defTabSz="412750">
              <a:buClr>
                <a:srgbClr val="59801A"/>
              </a:buClr>
              <a:buSzPct val="80000"/>
              <a:buFont typeface="Arial" panose="020B0604020202020204" pitchFamily="34" charset="0"/>
              <a:buChar char="•"/>
              <a:tabLst>
                <a:tab pos="5545138" algn="l"/>
              </a:tabLst>
              <a:defRPr/>
            </a:pPr>
            <a:r>
              <a:rPr lang="en-US" sz="1600">
                <a:solidFill>
                  <a:srgbClr val="007692"/>
                </a:solidFill>
                <a:latin typeface="Tw Cen MT" panose="020B0602020104020603" pitchFamily="34" charset="0"/>
              </a:rPr>
              <a:t>Digital Asset Marketplace </a:t>
            </a:r>
            <a:r>
              <a:rPr lang="en-US" sz="1600" err="1">
                <a:solidFill>
                  <a:srgbClr val="007692"/>
                </a:solidFill>
                <a:latin typeface="Tw Cen MT" panose="020B0602020104020603" pitchFamily="34" charset="0"/>
              </a:rPr>
              <a:t>licence</a:t>
            </a:r>
            <a:endParaRPr lang="en-US" sz="1600">
              <a:solidFill>
                <a:srgbClr val="007692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4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DCDD6F-E28B-458F-A314-4EF55149DB79}"/>
              </a:ext>
            </a:extLst>
          </p:cNvPr>
          <p:cNvSpPr txBox="1"/>
          <p:nvPr/>
        </p:nvSpPr>
        <p:spPr>
          <a:xfrm>
            <a:off x="3835664" y="-169739"/>
            <a:ext cx="7911178" cy="719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marR="0" lvl="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Exemption of 8 income years for Intellectual Property Assets, which are developed in Mauritius,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Double deduction of qualifying expenditure incurred for R&amp;D purposes up to June 2027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Introduction of “ Young Professional Occupation Permit’ to allow students to work for 3 years in Mauritius,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National Incubator Scheme which is a part funding grant scheme for creation of new and innovative businesses,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VAT exemption on construction of building and related infrastructure and plant, machinery, equipment and materials to companies engaged in smart and innovative activities under Smart Mauritius  Innovative Development Scheme (SMID),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Tax holiday of 5 years to companies for the development and domiciliation of electronic platforms and their related ancillary activities in Mauritius under Ecommerce scheme,</a:t>
            </a:r>
            <a:endParaRPr lang="en-MU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Refund of training expenses up to 75% to upgrade skills of employees, </a:t>
            </a: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Preferential electricity rate for ICT/BPO companies</a:t>
            </a:r>
            <a:endParaRPr lang="en-US" sz="1400" b="1" dirty="0">
              <a:solidFill>
                <a:srgbClr val="264457"/>
              </a:solidFill>
              <a:latin typeface="Tw Cen MT" panose="020B0602020104020603" pitchFamily="34" charset="0"/>
            </a:endParaRPr>
          </a:p>
          <a:p>
            <a:pPr marL="342900" indent="-2857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264457"/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61E24-5692-47A1-8131-D4AA28795977}"/>
              </a:ext>
            </a:extLst>
          </p:cNvPr>
          <p:cNvSpPr/>
          <p:nvPr/>
        </p:nvSpPr>
        <p:spPr>
          <a:xfrm>
            <a:off x="183377" y="2721114"/>
            <a:ext cx="3408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Key Incentives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6D3581-8C3A-4DEA-810B-3349D57AE848}"/>
              </a:ext>
            </a:extLst>
          </p:cNvPr>
          <p:cNvSpPr/>
          <p:nvPr/>
        </p:nvSpPr>
        <p:spPr>
          <a:xfrm>
            <a:off x="259936" y="3496902"/>
            <a:ext cx="2953657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ACF12-E9B7-4409-9D6F-56AFE21C2BD8}"/>
              </a:ext>
            </a:extLst>
          </p:cNvPr>
          <p:cNvSpPr txBox="1"/>
          <p:nvPr/>
        </p:nvSpPr>
        <p:spPr>
          <a:xfrm>
            <a:off x="3917857" y="0"/>
            <a:ext cx="6094428" cy="1176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</a:pPr>
            <a:r>
              <a:rPr lang="en-US" sz="3600" b="1" dirty="0">
                <a:solidFill>
                  <a:srgbClr val="1D9BA1"/>
                </a:solidFill>
                <a:latin typeface="Tw Cen MT" panose="020B0602020104020603" pitchFamily="34" charset="0"/>
              </a:rPr>
              <a:t>For Companies:</a:t>
            </a:r>
          </a:p>
          <a:p>
            <a:pPr marL="57150" marR="0"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</a:pPr>
            <a:r>
              <a:rPr lang="en-US" sz="2000" b="1" dirty="0">
                <a:solidFill>
                  <a:srgbClr val="1D9BA1"/>
                </a:solidFill>
                <a:latin typeface="Tw Cen MT" panose="020B06020201040206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193382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DCDD6F-E28B-458F-A314-4EF55149DB79}"/>
              </a:ext>
            </a:extLst>
          </p:cNvPr>
          <p:cNvSpPr txBox="1"/>
          <p:nvPr/>
        </p:nvSpPr>
        <p:spPr>
          <a:xfrm>
            <a:off x="3807089" y="1091200"/>
            <a:ext cx="7911178" cy="550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marR="0" lvl="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57150" marR="0"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</a:pPr>
            <a:r>
              <a:rPr lang="en-US" b="1" dirty="0">
                <a:latin typeface="Tw Cen MT" panose="020B0602020104020603" pitchFamily="34" charset="0"/>
              </a:rPr>
              <a:t>New Budget Measures announced: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200 percent deduction from taxable income will be allowed on the acquisition of specialized software and systems in the Manufacturing industries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Exemption on trade fees not exceeding Rs 5,000 extended for an additional 5 years 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Extension of the HRDC training fund to include digital transformation initiatives and business advisory services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Investment Certificate (8-year tax holiday, VAT exemptions/zero-rated, exemptions from registration duty for emerging sectors)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Premium Investor Certificate: Minimum investment of Rs 500 million (except Pharmaceutical Manufacturing) – In case of minimum investment (Incentives to be negotiated)</a:t>
            </a:r>
          </a:p>
          <a:p>
            <a:pPr marL="28575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International students enrolled in a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recognised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 educational institution in Mauritius will benefit automatically from 20 hours per week work permit.</a:t>
            </a:r>
          </a:p>
          <a:p>
            <a:pPr marL="342900" indent="-2857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264457"/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61E24-5692-47A1-8131-D4AA28795977}"/>
              </a:ext>
            </a:extLst>
          </p:cNvPr>
          <p:cNvSpPr/>
          <p:nvPr/>
        </p:nvSpPr>
        <p:spPr>
          <a:xfrm>
            <a:off x="183377" y="2721114"/>
            <a:ext cx="3408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Key Incentives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6D3581-8C3A-4DEA-810B-3349D57AE848}"/>
              </a:ext>
            </a:extLst>
          </p:cNvPr>
          <p:cNvSpPr/>
          <p:nvPr/>
        </p:nvSpPr>
        <p:spPr>
          <a:xfrm>
            <a:off x="259936" y="3496902"/>
            <a:ext cx="2953657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ACF12-E9B7-4409-9D6F-56AFE21C2BD8}"/>
              </a:ext>
            </a:extLst>
          </p:cNvPr>
          <p:cNvSpPr txBox="1"/>
          <p:nvPr/>
        </p:nvSpPr>
        <p:spPr>
          <a:xfrm>
            <a:off x="3807089" y="0"/>
            <a:ext cx="6094428" cy="1176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</a:pPr>
            <a:r>
              <a:rPr lang="en-US" sz="3600" b="1" dirty="0">
                <a:solidFill>
                  <a:srgbClr val="1D9BA1"/>
                </a:solidFill>
                <a:latin typeface="Tw Cen MT" panose="020B0602020104020603" pitchFamily="34" charset="0"/>
              </a:rPr>
              <a:t>For Companies </a:t>
            </a:r>
            <a:r>
              <a:rPr lang="fr-FR" sz="3600" b="1" i="0" dirty="0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(</a:t>
            </a:r>
            <a:r>
              <a:rPr lang="fr-FR" sz="3600" b="1" i="0" dirty="0" err="1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cont'd</a:t>
            </a:r>
            <a:r>
              <a:rPr lang="fr-FR" sz="3600" b="1" i="0" dirty="0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):</a:t>
            </a:r>
            <a:endParaRPr lang="en-US" sz="3600" b="1" dirty="0">
              <a:solidFill>
                <a:srgbClr val="1D9BA1"/>
              </a:solidFill>
              <a:latin typeface="Tw Cen MT" panose="020B0602020104020603" pitchFamily="34" charset="0"/>
            </a:endParaRPr>
          </a:p>
          <a:p>
            <a:pPr marL="57150" marR="0"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</a:pPr>
            <a:r>
              <a:rPr lang="en-US" sz="2000" b="1" dirty="0">
                <a:solidFill>
                  <a:srgbClr val="1D9BA1"/>
                </a:solidFill>
                <a:latin typeface="Tw Cen MT" panose="020B06020201040206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84009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DCDD6F-E28B-458F-A314-4EF55149DB79}"/>
              </a:ext>
            </a:extLst>
          </p:cNvPr>
          <p:cNvSpPr txBox="1"/>
          <p:nvPr/>
        </p:nvSpPr>
        <p:spPr>
          <a:xfrm>
            <a:off x="3838055" y="218782"/>
            <a:ext cx="8032382" cy="719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</a:pPr>
            <a:endParaRPr lang="en-US" sz="2000" b="1" dirty="0">
              <a:solidFill>
                <a:srgbClr val="1D9BA1"/>
              </a:solidFill>
              <a:latin typeface="Tw Cen MT" panose="020B0602020104020603" pitchFamily="34" charset="0"/>
            </a:endParaRPr>
          </a:p>
          <a:p>
            <a:pPr marL="571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</a:pPr>
            <a:r>
              <a:rPr lang="en-US" sz="4000" b="1" dirty="0">
                <a:solidFill>
                  <a:srgbClr val="1D9BA1"/>
                </a:solidFill>
                <a:latin typeface="Tw Cen MT" panose="020B0602020104020603" pitchFamily="34" charset="0"/>
              </a:rPr>
              <a:t>For Technology Start ups : </a:t>
            </a:r>
            <a:endParaRPr lang="en-US" sz="2000" b="1" dirty="0">
              <a:solidFill>
                <a:srgbClr val="1D9BA1"/>
              </a:solidFill>
              <a:latin typeface="Tw Cen MT" panose="020B0602020104020603" pitchFamily="34" charset="0"/>
            </a:endParaRPr>
          </a:p>
          <a:p>
            <a:pPr marL="285750" indent="-228600" algn="just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Loan facilities for start-ups, young entrepreneurs, women entrepreneurs at an interest rate of 3%</a:t>
            </a: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Loans facilities at a preferential rate of 0.5% per annum per enterprise up to a max of MUR 10 Mn;</a:t>
            </a: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Introduction of a Technology and Innovation fund to invest up to MUR 2 million as equity in projects recommended by MRIC;</a:t>
            </a: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Introduction of a subsidy of 15% on the cost of assets up to a maximum of MUR 150 000 under the DBM Enterprise Modernization Scheme;</a:t>
            </a: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SME equity fund in partnership with Fundkiss will invest up to MUR 200 000 per project through the crowdlending mechanism;</a:t>
            </a:r>
          </a:p>
          <a:p>
            <a:pPr marL="285750" marR="0" lvl="0" indent="-2286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Introduction of a dedicated Venture Capital Market at the Stock Exchange of Mauritius for start-ups and SME’s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</a:pPr>
            <a:endParaRPr lang="en-US" sz="1400" b="1" dirty="0">
              <a:solidFill>
                <a:srgbClr val="264457"/>
              </a:solidFill>
              <a:latin typeface="Tw Cen MT" panose="020B0602020104020603" pitchFamily="34" charset="0"/>
            </a:endParaRPr>
          </a:p>
          <a:p>
            <a:pPr marL="342900" indent="-28575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264457"/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005C9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61E24-5692-47A1-8131-D4AA28795977}"/>
              </a:ext>
            </a:extLst>
          </p:cNvPr>
          <p:cNvSpPr/>
          <p:nvPr/>
        </p:nvSpPr>
        <p:spPr>
          <a:xfrm>
            <a:off x="321564" y="2855004"/>
            <a:ext cx="3408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Key Incentives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6D3581-8C3A-4DEA-810B-3349D57AE848}"/>
              </a:ext>
            </a:extLst>
          </p:cNvPr>
          <p:cNvSpPr/>
          <p:nvPr/>
        </p:nvSpPr>
        <p:spPr>
          <a:xfrm>
            <a:off x="429620" y="3562890"/>
            <a:ext cx="2953657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2140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61E24-5692-47A1-8131-D4AA28795977}"/>
              </a:ext>
            </a:extLst>
          </p:cNvPr>
          <p:cNvSpPr/>
          <p:nvPr/>
        </p:nvSpPr>
        <p:spPr>
          <a:xfrm>
            <a:off x="321564" y="2855004"/>
            <a:ext cx="3408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Key Incentives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6D3581-8C3A-4DEA-810B-3349D57AE848}"/>
              </a:ext>
            </a:extLst>
          </p:cNvPr>
          <p:cNvSpPr/>
          <p:nvPr/>
        </p:nvSpPr>
        <p:spPr>
          <a:xfrm>
            <a:off x="429620" y="3562890"/>
            <a:ext cx="2953657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6CA5C-33D8-4D80-881F-E94938BC1976}"/>
              </a:ext>
            </a:extLst>
          </p:cNvPr>
          <p:cNvSpPr txBox="1"/>
          <p:nvPr/>
        </p:nvSpPr>
        <p:spPr>
          <a:xfrm>
            <a:off x="3729998" y="0"/>
            <a:ext cx="7214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1D9BA1"/>
                </a:solidFill>
                <a:latin typeface="Tw Cen MT" panose="020B0602020104020603" pitchFamily="34" charset="0"/>
              </a:rPr>
              <a:t>For Technology Start ups </a:t>
            </a:r>
            <a:r>
              <a:rPr lang="fr-FR" sz="3400" b="1" i="0" dirty="0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(</a:t>
            </a:r>
            <a:r>
              <a:rPr lang="fr-FR" sz="3400" b="1" i="0" dirty="0" err="1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cont'd</a:t>
            </a:r>
            <a:r>
              <a:rPr lang="fr-FR" sz="3400" b="1" i="0" dirty="0">
                <a:solidFill>
                  <a:srgbClr val="1D9BA1"/>
                </a:solidFill>
                <a:effectLst/>
                <a:latin typeface="Tw Cen MT" panose="020B0602020104020603" pitchFamily="34" charset="0"/>
              </a:rPr>
              <a:t>):</a:t>
            </a:r>
            <a:r>
              <a:rPr lang="en-US" sz="3400" b="1" dirty="0">
                <a:solidFill>
                  <a:srgbClr val="1D9BA1"/>
                </a:solidFill>
                <a:latin typeface="Tw Cen MT" panose="020B0602020104020603" pitchFamily="34" charset="0"/>
              </a:rPr>
              <a:t> </a:t>
            </a:r>
          </a:p>
          <a:p>
            <a:endParaRPr lang="en-M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81D50-237F-4646-8735-5FF1CA0AB482}"/>
              </a:ext>
            </a:extLst>
          </p:cNvPr>
          <p:cNvSpPr txBox="1"/>
          <p:nvPr/>
        </p:nvSpPr>
        <p:spPr>
          <a:xfrm>
            <a:off x="3632792" y="1318022"/>
            <a:ext cx="81295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Increase in the maximum investment through licensed crowd lending platforms by the IFI from Rs 200,000 to 1 million per project.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​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Provision of training and re-skilling to some 11,000 individuals over the next financial year: 1000 students under the SME Graduate Scheme​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Non-citizens holding an OP as self-employed will be allowed to incorporate a one-man company and employ administrative staff​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Exemption for payment of trade fees not exceeding Rs 5,000 for an additional 5 years​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Allocation of 20 percent of spaces in parks rent-free to start-ups for the first three years of operation​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Setting up of an online marketplace for start-ups to showcase their products and services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Setting up of a FinTech Innovation Lab by the Bank of Mauritius and the FSC to encourage an entrepreneurship culture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Issue a new guideline in respect of the usage of Application Programming Interface (APIs) to support open banking initiatives</a:t>
            </a:r>
          </a:p>
          <a:p>
            <a:endParaRPr lang="en-M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5D89C-5C13-427E-BEBC-75B175ED2CD0}"/>
              </a:ext>
            </a:extLst>
          </p:cNvPr>
          <p:cNvSpPr txBox="1"/>
          <p:nvPr/>
        </p:nvSpPr>
        <p:spPr>
          <a:xfrm>
            <a:off x="3729998" y="800219"/>
            <a:ext cx="41281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Tw Cen MT" panose="020B0602020104020603" pitchFamily="34" charset="0"/>
              </a:rPr>
              <a:t>New Budget Measures announced:</a:t>
            </a:r>
            <a:endParaRPr lang="en-MU" sz="17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255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168150E1-5F07-4968-8976-CCC3890FE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68BD13-257A-4E6B-A90A-795B371F5665}"/>
              </a:ext>
            </a:extLst>
          </p:cNvPr>
          <p:cNvSpPr txBox="1"/>
          <p:nvPr/>
        </p:nvSpPr>
        <p:spPr>
          <a:xfrm>
            <a:off x="4508888" y="110692"/>
            <a:ext cx="725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1D9BA1"/>
                </a:solidFill>
                <a:latin typeface="Tw Cen MT" panose="020B0602020104020603" pitchFamily="34" charset="0"/>
              </a:rPr>
              <a:t>Work and Live in Mauritius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4869C-0686-40E6-8652-D7955CAE73D2}"/>
              </a:ext>
            </a:extLst>
          </p:cNvPr>
          <p:cNvSpPr txBox="1"/>
          <p:nvPr/>
        </p:nvSpPr>
        <p:spPr>
          <a:xfrm>
            <a:off x="4666595" y="818578"/>
            <a:ext cx="7448022" cy="55553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Reduced investment ceiling from USD 100 000 to USD 50 000 for Investor Occupation Permit for a period of 10 years;</a:t>
            </a:r>
          </a:p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a new category - the 10-Year Family Occupation Permit for those contributing USD 250,000 to the COVID-19 Projects Development Fund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w Cen MT"/>
            </a:endParaRPr>
          </a:p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Possibility for OP holders to bring their parents as dependents;</a:t>
            </a:r>
          </a:p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No restriction for spouses of OP holders to work in Mauritius;</a:t>
            </a:r>
          </a:p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Extension of Permanent Residence Permit from 10 years to 20 years;</a:t>
            </a:r>
          </a:p>
          <a:p>
            <a:pPr marL="342900" indent="-285750" algn="just">
              <a:lnSpc>
                <a:spcPct val="150000"/>
              </a:lnSpc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Existing OP holders who have held the permit for 3 consecutive years will be eligible to apply for 20-year PRP</a:t>
            </a:r>
          </a:p>
          <a:p>
            <a:pPr marL="342900" indent="-285750" algn="just"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342900" indent="-285750" algn="just"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342900" indent="-285750" algn="just">
              <a:spcAft>
                <a:spcPts val="600"/>
              </a:spcAft>
              <a:buClr>
                <a:srgbClr val="48B85B"/>
              </a:buClr>
              <a:buFont typeface="Arial" panose="020B0604020202020204" pitchFamily="34" charset="0"/>
              <a:buChar char="•"/>
            </a:pPr>
            <a:endParaRPr lang="en-US" sz="1500" i="1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168150E1-5F07-4968-8976-CCC3890FE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68BD13-257A-4E6B-A90A-795B371F5665}"/>
              </a:ext>
            </a:extLst>
          </p:cNvPr>
          <p:cNvSpPr txBox="1"/>
          <p:nvPr/>
        </p:nvSpPr>
        <p:spPr>
          <a:xfrm>
            <a:off x="4572000" y="162063"/>
            <a:ext cx="725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1D9BA1"/>
                </a:solidFill>
                <a:latin typeface="Tw Cen MT" panose="020B0602020104020603" pitchFamily="34" charset="0"/>
              </a:rPr>
              <a:t>Work and Live in Mauritius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4869C-0686-40E6-8652-D7955CAE73D2}"/>
              </a:ext>
            </a:extLst>
          </p:cNvPr>
          <p:cNvSpPr txBox="1"/>
          <p:nvPr/>
        </p:nvSpPr>
        <p:spPr>
          <a:xfrm>
            <a:off x="4743978" y="1137077"/>
            <a:ext cx="7448022" cy="41992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Reduced investment amount for an investor from USD 500,000 to USD 375,000 to obtain a Permanent Residence Permit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Tw Cen MT" panose="020B0602020104020603" pitchFamily="34" charset="0"/>
              </a:rPr>
              <a:t>A holder of an Occupation Permit as Professional may invest in any business under certain conditions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Tw Cen MT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Tw Cen MT"/>
              </a:rPr>
              <a:t>Premium Travel visa allowing foreign nationals to come for a long stay for a period on one year renewable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10-Year renewable Young Professional Occupation Permit upon graduation.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Extension of the validity period for Professionals from 3 years to 10 years</a:t>
            </a:r>
            <a:endParaRPr lang="en-MU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BBC057-0941-43BC-8EAE-DCA9C5725459}"/>
              </a:ext>
            </a:extLst>
          </p:cNvPr>
          <p:cNvSpPr/>
          <p:nvPr/>
        </p:nvSpPr>
        <p:spPr>
          <a:xfrm>
            <a:off x="190391" y="94837"/>
            <a:ext cx="8194859" cy="604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International Accolades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D5DC1A-9DCA-4759-8DA2-79DFBDC1DD6D}"/>
              </a:ext>
            </a:extLst>
          </p:cNvPr>
          <p:cNvSpPr/>
          <p:nvPr/>
        </p:nvSpPr>
        <p:spPr>
          <a:xfrm>
            <a:off x="331456" y="888060"/>
            <a:ext cx="5548781" cy="604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Competitive &amp; Attractive Business Climate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2CFDBE-8013-4E1B-961C-2422207727F1}"/>
              </a:ext>
            </a:extLst>
          </p:cNvPr>
          <p:cNvSpPr/>
          <p:nvPr/>
        </p:nvSpPr>
        <p:spPr>
          <a:xfrm>
            <a:off x="978105" y="1723993"/>
            <a:ext cx="10235790" cy="16484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en-US" sz="2400" b="1" dirty="0">
              <a:solidFill>
                <a:srgbClr val="005C8F"/>
              </a:solidFill>
              <a:latin typeface="Tw Cen MT" panose="020B0602020104020603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highlight>
                  <a:srgbClr val="1D9BA1"/>
                </a:highlight>
                <a:latin typeface="Tw Cen MT"/>
              </a:rPr>
              <a:t>Global Innovation Index 2020</a:t>
            </a:r>
          </a:p>
          <a:p>
            <a:pPr algn="ctr">
              <a:defRPr/>
            </a:pPr>
            <a:endParaRPr lang="en-US" sz="24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w Cen MT"/>
              </a:rPr>
              <a:t>Mauritius is the regional leader in Sub-Saharan Africa and 52nd in the world </a:t>
            </a:r>
            <a:endParaRPr lang="en-MU" sz="2400" b="1" dirty="0">
              <a:solidFill>
                <a:schemeClr val="bg1"/>
              </a:solidFill>
              <a:latin typeface="Tw Cen M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M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32D43-C11B-494E-B419-FCEDEC64B04F}"/>
              </a:ext>
            </a:extLst>
          </p:cNvPr>
          <p:cNvSpPr/>
          <p:nvPr/>
        </p:nvSpPr>
        <p:spPr>
          <a:xfrm>
            <a:off x="923828" y="3485521"/>
            <a:ext cx="10235790" cy="21050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just"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algn="ctr"/>
            <a:endParaRPr lang="en-GB" sz="2400" b="1" dirty="0">
              <a:solidFill>
                <a:srgbClr val="005C8F"/>
              </a:solidFill>
              <a:latin typeface="Tw Cen MT" panose="020B0602020104020603" pitchFamily="34" charset="0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highlight>
                  <a:srgbClr val="1D9BA1"/>
                </a:highlight>
                <a:latin typeface="Tw Cen MT"/>
              </a:rPr>
              <a:t>Kearney Global Services Index (2021)</a:t>
            </a:r>
          </a:p>
          <a:p>
            <a:pPr algn="ctr"/>
            <a:endParaRPr lang="en-GB" sz="2400" b="1" dirty="0">
              <a:solidFill>
                <a:schemeClr val="bg1"/>
              </a:solidFill>
              <a:highlight>
                <a:srgbClr val="1D9BA1"/>
              </a:highlight>
              <a:latin typeface="Tw Cen MT" panose="020B0602020104020603" pitchFamily="34" charset="0"/>
            </a:endParaRPr>
          </a:p>
          <a:p>
            <a:pPr algn="just"/>
            <a:r>
              <a:rPr lang="en-GB" sz="2400" b="1" dirty="0">
                <a:solidFill>
                  <a:schemeClr val="bg1"/>
                </a:solidFill>
                <a:latin typeface="Tw Cen MT"/>
              </a:rPr>
              <a:t>Mauritius is 27</a:t>
            </a:r>
            <a:r>
              <a:rPr lang="en-GB" sz="2400" b="1" baseline="30000" dirty="0">
                <a:solidFill>
                  <a:schemeClr val="bg1"/>
                </a:solidFill>
                <a:latin typeface="Tw Cen MT"/>
              </a:rPr>
              <a:t>th</a:t>
            </a:r>
            <a:r>
              <a:rPr lang="en-GB" sz="2400" b="1" dirty="0">
                <a:solidFill>
                  <a:schemeClr val="bg1"/>
                </a:solidFill>
                <a:latin typeface="Tw Cen MT"/>
              </a:rPr>
              <a:t> globally and among the top 25 nations and 1st in Africa in the ‘</a:t>
            </a:r>
            <a:r>
              <a:rPr lang="en-GB" sz="2400" b="1" i="1" dirty="0">
                <a:solidFill>
                  <a:schemeClr val="bg1"/>
                </a:solidFill>
                <a:latin typeface="Tw Cen MT"/>
              </a:rPr>
              <a:t>digital resonance’ – ranking</a:t>
            </a:r>
            <a:r>
              <a:rPr lang="en-GB" sz="2400" b="1" dirty="0">
                <a:solidFill>
                  <a:schemeClr val="bg1"/>
                </a:solidFill>
                <a:latin typeface="Tw Cen MT"/>
              </a:rPr>
              <a:t>’</a:t>
            </a:r>
            <a:endParaRPr lang="en-US" sz="2400" b="1" dirty="0">
              <a:solidFill>
                <a:schemeClr val="bg1"/>
              </a:solidFill>
              <a:latin typeface="Tw Cen MT"/>
            </a:endParaRPr>
          </a:p>
          <a:p>
            <a:pPr algn="just">
              <a:spcAft>
                <a:spcPts val="0"/>
              </a:spcAft>
            </a:pPr>
            <a:endParaRPr lang="en-US" sz="2400" b="1" i="1" kern="1200" dirty="0">
              <a:solidFill>
                <a:srgbClr val="C00000"/>
              </a:solidFill>
              <a:effectLst/>
              <a:latin typeface="Tw Cen MT" panose="020B06020201040206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i="1" dirty="0">
              <a:solidFill>
                <a:schemeClr val="tx2">
                  <a:lumMod val="75000"/>
                </a:schemeClr>
              </a:solidFill>
              <a:effectLst/>
              <a:latin typeface="Tw Cen MT"/>
              <a:ea typeface="Times New Roman" panose="02020603050405020304" pitchFamily="18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M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16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E222EE0-7952-47A6-BD70-61FAD83C7325}"/>
              </a:ext>
            </a:extLst>
          </p:cNvPr>
          <p:cNvSpPr/>
          <p:nvPr/>
        </p:nvSpPr>
        <p:spPr>
          <a:xfrm>
            <a:off x="0" y="6472052"/>
            <a:ext cx="12192000" cy="3859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6CDD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www.edbmauritius.org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265A560-06F1-4442-94AD-4C068C3C3453}"/>
              </a:ext>
            </a:extLst>
          </p:cNvPr>
          <p:cNvSpPr/>
          <p:nvPr/>
        </p:nvSpPr>
        <p:spPr>
          <a:xfrm flipH="1" flipV="1">
            <a:off x="5867178" y="0"/>
            <a:ext cx="6324822" cy="464515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F7CCE-A2B2-4CF7-AD68-4A020F116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1" y="-11817"/>
            <a:ext cx="4797643" cy="3392488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B6DD39C5-EA57-4633-A458-F30BF303F016}"/>
              </a:ext>
            </a:extLst>
          </p:cNvPr>
          <p:cNvSpPr/>
          <p:nvPr/>
        </p:nvSpPr>
        <p:spPr>
          <a:xfrm flipV="1">
            <a:off x="0" y="0"/>
            <a:ext cx="12192000" cy="3392488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DC8B06-8D89-4635-B63E-EF993212E9B0}"/>
              </a:ext>
            </a:extLst>
          </p:cNvPr>
          <p:cNvSpPr txBox="1"/>
          <p:nvPr/>
        </p:nvSpPr>
        <p:spPr>
          <a:xfrm>
            <a:off x="373201" y="940160"/>
            <a:ext cx="3226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C6CDD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70A723-4911-4A80-AEF1-870255A4188A}"/>
              </a:ext>
            </a:extLst>
          </p:cNvPr>
          <p:cNvCxnSpPr/>
          <p:nvPr/>
        </p:nvCxnSpPr>
        <p:spPr>
          <a:xfrm>
            <a:off x="2622652" y="4075959"/>
            <a:ext cx="0" cy="2384276"/>
          </a:xfrm>
          <a:prstGeom prst="line">
            <a:avLst/>
          </a:prstGeom>
          <a:ln>
            <a:solidFill>
              <a:srgbClr val="035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B485913-C912-49FD-AC20-2E0B534CBF80}"/>
              </a:ext>
            </a:extLst>
          </p:cNvPr>
          <p:cNvSpPr txBox="1"/>
          <p:nvPr/>
        </p:nvSpPr>
        <p:spPr>
          <a:xfrm>
            <a:off x="6001511" y="4650746"/>
            <a:ext cx="19391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Regus Level 9 Platina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C-59 G Block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BKC Mumbai 400 051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India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>
              <a:solidFill>
                <a:srgbClr val="335B74">
                  <a:lumMod val="50000"/>
                </a:srgbClr>
              </a:solidFill>
              <a:latin typeface="Tw Cen MT" panose="020B0602020104020603" pitchFamily="34" charset="0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Tel: +91 11 241 02 161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0717E2-D893-4419-95C4-49746604151C}"/>
              </a:ext>
            </a:extLst>
          </p:cNvPr>
          <p:cNvSpPr txBox="1"/>
          <p:nvPr/>
        </p:nvSpPr>
        <p:spPr>
          <a:xfrm>
            <a:off x="2704668" y="4562881"/>
            <a:ext cx="32976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Ambassade de la République de Maurice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127 rue de Tocqueville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75017  Paris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Tel: +33 (0)1.42.27.30.19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50A5A3-90E3-44EA-AAA0-C45E2C68536B}"/>
              </a:ext>
            </a:extLst>
          </p:cNvPr>
          <p:cNvSpPr/>
          <p:nvPr/>
        </p:nvSpPr>
        <p:spPr>
          <a:xfrm>
            <a:off x="46616" y="4644353"/>
            <a:ext cx="2704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10th Floor,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One Cathedral Square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16, Jules Koenig Street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Port Louis 11328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Republic of Mauritius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Franklin Gothic Medium Cond"/>
                <a:ea typeface="+mn-ea"/>
                <a:cs typeface="Franklin Gothic Medium Cond"/>
              </a:defRPr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Tel: +230 203 3800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7F9889-369B-4CE1-A707-A2DAE8631BC1}"/>
              </a:ext>
            </a:extLst>
          </p:cNvPr>
          <p:cNvSpPr/>
          <p:nvPr/>
        </p:nvSpPr>
        <p:spPr>
          <a:xfrm>
            <a:off x="8344499" y="4651715"/>
            <a:ext cx="29489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Unit 2, Katherine &amp; West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114 West Street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Sandton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Johannesburg 2031</a:t>
            </a:r>
          </a:p>
          <a:p>
            <a:pPr lvl="0">
              <a:defRPr/>
            </a:pPr>
            <a:r>
              <a:rPr lang="en-US" sz="1400" b="1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  <a:cs typeface="Franklin Gothic Medium Cond"/>
              </a:rPr>
              <a:t>South Africa</a:t>
            </a:r>
          </a:p>
          <a:p>
            <a:pPr lvl="0"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5B74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Franklin Gothic Medium Cond"/>
            </a:endParaRPr>
          </a:p>
          <a:p>
            <a:pPr lvl="0">
              <a:defRPr/>
            </a:pP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</a:b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Franklin Gothic Medium Cond"/>
              </a:rPr>
              <a:t>Tel: +27780860072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5007F7-9714-434D-AF75-97206291F1FE}"/>
              </a:ext>
            </a:extLst>
          </p:cNvPr>
          <p:cNvSpPr txBox="1"/>
          <p:nvPr/>
        </p:nvSpPr>
        <p:spPr>
          <a:xfrm>
            <a:off x="44060" y="4142189"/>
            <a:ext cx="20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Gill Sans MT"/>
              </a:rPr>
              <a:t>Head Office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2BC048-F47F-4E06-829C-1D1D5FD962F0}"/>
              </a:ext>
            </a:extLst>
          </p:cNvPr>
          <p:cNvSpPr txBox="1"/>
          <p:nvPr/>
        </p:nvSpPr>
        <p:spPr>
          <a:xfrm>
            <a:off x="2659588" y="4113525"/>
            <a:ext cx="1521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Gill Sans M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</a:rPr>
              <a:t>France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0CA568-0E0F-4611-8D48-53BD5896F54B}"/>
              </a:ext>
            </a:extLst>
          </p:cNvPr>
          <p:cNvSpPr txBox="1"/>
          <p:nvPr/>
        </p:nvSpPr>
        <p:spPr>
          <a:xfrm>
            <a:off x="6001511" y="4114952"/>
            <a:ext cx="1521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Gill Sans MT"/>
              </a:rPr>
              <a:t>India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AA23EC-EC7C-48F4-BE2E-AF5B9B250B32}"/>
              </a:ext>
            </a:extLst>
          </p:cNvPr>
          <p:cNvSpPr txBox="1"/>
          <p:nvPr/>
        </p:nvSpPr>
        <p:spPr>
          <a:xfrm>
            <a:off x="8344499" y="4113525"/>
            <a:ext cx="1521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Gill Sans MT"/>
              </a:rPr>
              <a:t>South Africa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252C51-6EF5-4C77-8C2B-DD24FBFBD4B8}"/>
              </a:ext>
            </a:extLst>
          </p:cNvPr>
          <p:cNvCxnSpPr/>
          <p:nvPr/>
        </p:nvCxnSpPr>
        <p:spPr>
          <a:xfrm>
            <a:off x="5955946" y="4075959"/>
            <a:ext cx="0" cy="2384276"/>
          </a:xfrm>
          <a:prstGeom prst="line">
            <a:avLst/>
          </a:prstGeom>
          <a:ln>
            <a:solidFill>
              <a:srgbClr val="035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0B1A96-05D5-45B8-B5C1-C2E77C7D0334}"/>
              </a:ext>
            </a:extLst>
          </p:cNvPr>
          <p:cNvCxnSpPr/>
          <p:nvPr/>
        </p:nvCxnSpPr>
        <p:spPr>
          <a:xfrm>
            <a:off x="8311281" y="4075959"/>
            <a:ext cx="0" cy="2384276"/>
          </a:xfrm>
          <a:prstGeom prst="line">
            <a:avLst/>
          </a:prstGeom>
          <a:ln>
            <a:solidFill>
              <a:srgbClr val="035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7814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96F16F-9ACF-47C8-B913-B63FE835FD4C}"/>
              </a:ext>
            </a:extLst>
          </p:cNvPr>
          <p:cNvSpPr txBox="1"/>
          <p:nvPr/>
        </p:nvSpPr>
        <p:spPr>
          <a:xfrm>
            <a:off x="214258" y="161534"/>
            <a:ext cx="26090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Key Milestones</a:t>
            </a: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id="{84FC9EFE-DA57-4DC3-95DA-E160B6161DE8}"/>
              </a:ext>
            </a:extLst>
          </p:cNvPr>
          <p:cNvSpPr/>
          <p:nvPr/>
        </p:nvSpPr>
        <p:spPr>
          <a:xfrm>
            <a:off x="2715226" y="1357873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8B65A8-1718-40E8-8344-6156875F373D}"/>
              </a:ext>
            </a:extLst>
          </p:cNvPr>
          <p:cNvSpPr/>
          <p:nvPr/>
        </p:nvSpPr>
        <p:spPr>
          <a:xfrm>
            <a:off x="2608775" y="1263436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D95FBB2D-118E-4EAE-A179-8F2972A57E65}"/>
              </a:ext>
            </a:extLst>
          </p:cNvPr>
          <p:cNvSpPr/>
          <p:nvPr/>
        </p:nvSpPr>
        <p:spPr>
          <a:xfrm>
            <a:off x="1402996" y="1362287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D53AD-3308-44E7-99A4-795C399D0E4C}"/>
              </a:ext>
            </a:extLst>
          </p:cNvPr>
          <p:cNvSpPr/>
          <p:nvPr/>
        </p:nvSpPr>
        <p:spPr>
          <a:xfrm>
            <a:off x="1300495" y="1260368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igure">
            <a:extLst>
              <a:ext uri="{FF2B5EF4-FFF2-40B4-BE49-F238E27FC236}">
                <a16:creationId xmlns:a16="http://schemas.microsoft.com/office/drawing/2014/main" id="{5B980FA9-729D-4B9B-85DC-DFE8C645C65E}"/>
              </a:ext>
            </a:extLst>
          </p:cNvPr>
          <p:cNvSpPr/>
          <p:nvPr/>
        </p:nvSpPr>
        <p:spPr>
          <a:xfrm>
            <a:off x="210288" y="1381692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E9A853-FE7F-4808-973E-758DD73F2025}"/>
              </a:ext>
            </a:extLst>
          </p:cNvPr>
          <p:cNvSpPr/>
          <p:nvPr/>
        </p:nvSpPr>
        <p:spPr>
          <a:xfrm>
            <a:off x="105728" y="1279185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8263E3-1656-4FFD-8DD9-3BEDE6BE800A}"/>
              </a:ext>
            </a:extLst>
          </p:cNvPr>
          <p:cNvSpPr txBox="1"/>
          <p:nvPr/>
        </p:nvSpPr>
        <p:spPr>
          <a:xfrm flipH="1">
            <a:off x="290729" y="1614640"/>
            <a:ext cx="9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69DA4-D224-477D-9041-BA0A0CF6CE12}"/>
              </a:ext>
            </a:extLst>
          </p:cNvPr>
          <p:cNvSpPr txBox="1"/>
          <p:nvPr/>
        </p:nvSpPr>
        <p:spPr>
          <a:xfrm flipH="1">
            <a:off x="1493205" y="1565804"/>
            <a:ext cx="91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2004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17DB00-F626-49E5-A880-F6C732F391E9}"/>
              </a:ext>
            </a:extLst>
          </p:cNvPr>
          <p:cNvSpPr txBox="1"/>
          <p:nvPr/>
        </p:nvSpPr>
        <p:spPr>
          <a:xfrm flipH="1">
            <a:off x="2835306" y="1549242"/>
            <a:ext cx="9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30" name="Figure">
            <a:extLst>
              <a:ext uri="{FF2B5EF4-FFF2-40B4-BE49-F238E27FC236}">
                <a16:creationId xmlns:a16="http://schemas.microsoft.com/office/drawing/2014/main" id="{8BD7B729-8424-40AC-A2C9-655B1FD82E4B}"/>
              </a:ext>
            </a:extLst>
          </p:cNvPr>
          <p:cNvSpPr/>
          <p:nvPr/>
        </p:nvSpPr>
        <p:spPr>
          <a:xfrm>
            <a:off x="9435757" y="1308522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1EB95AF-94CF-4B25-8746-9E9C4589A50D}"/>
              </a:ext>
            </a:extLst>
          </p:cNvPr>
          <p:cNvSpPr/>
          <p:nvPr/>
        </p:nvSpPr>
        <p:spPr>
          <a:xfrm>
            <a:off x="9343588" y="1194523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igure">
            <a:extLst>
              <a:ext uri="{FF2B5EF4-FFF2-40B4-BE49-F238E27FC236}">
                <a16:creationId xmlns:a16="http://schemas.microsoft.com/office/drawing/2014/main" id="{AADAF149-0EE8-4C6D-806F-D3D430893575}"/>
              </a:ext>
            </a:extLst>
          </p:cNvPr>
          <p:cNvSpPr/>
          <p:nvPr/>
        </p:nvSpPr>
        <p:spPr>
          <a:xfrm>
            <a:off x="6747612" y="1314495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5CEDF4-AB88-4C69-8397-45E716A9AF76}"/>
              </a:ext>
            </a:extLst>
          </p:cNvPr>
          <p:cNvSpPr/>
          <p:nvPr/>
        </p:nvSpPr>
        <p:spPr>
          <a:xfrm>
            <a:off x="6650238" y="1210751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igure">
            <a:extLst>
              <a:ext uri="{FF2B5EF4-FFF2-40B4-BE49-F238E27FC236}">
                <a16:creationId xmlns:a16="http://schemas.microsoft.com/office/drawing/2014/main" id="{5EBC7AF6-4EA1-4B68-87F8-0BB0E3183084}"/>
              </a:ext>
            </a:extLst>
          </p:cNvPr>
          <p:cNvSpPr/>
          <p:nvPr/>
        </p:nvSpPr>
        <p:spPr>
          <a:xfrm>
            <a:off x="5389505" y="1338150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57A0D30-55BE-4905-A7EE-61B29BC932F7}"/>
              </a:ext>
            </a:extLst>
          </p:cNvPr>
          <p:cNvSpPr/>
          <p:nvPr/>
        </p:nvSpPr>
        <p:spPr>
          <a:xfrm>
            <a:off x="5298879" y="1237782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igure">
            <a:extLst>
              <a:ext uri="{FF2B5EF4-FFF2-40B4-BE49-F238E27FC236}">
                <a16:creationId xmlns:a16="http://schemas.microsoft.com/office/drawing/2014/main" id="{E473C5AC-B1F4-4AD8-BBB2-882927326635}"/>
              </a:ext>
            </a:extLst>
          </p:cNvPr>
          <p:cNvSpPr/>
          <p:nvPr/>
        </p:nvSpPr>
        <p:spPr>
          <a:xfrm>
            <a:off x="4043569" y="1357873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F6159D0-DBBC-4C70-AAE8-80B42FF93D97}"/>
              </a:ext>
            </a:extLst>
          </p:cNvPr>
          <p:cNvSpPr/>
          <p:nvPr/>
        </p:nvSpPr>
        <p:spPr>
          <a:xfrm>
            <a:off x="3952607" y="1258760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B87D21-AB69-4BB2-BC1D-9BD2BED6EEBD}"/>
              </a:ext>
            </a:extLst>
          </p:cNvPr>
          <p:cNvSpPr txBox="1"/>
          <p:nvPr/>
        </p:nvSpPr>
        <p:spPr>
          <a:xfrm flipH="1">
            <a:off x="4140619" y="1549242"/>
            <a:ext cx="99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994F39-96C0-43C6-AC69-85D9AED4E833}"/>
              </a:ext>
            </a:extLst>
          </p:cNvPr>
          <p:cNvSpPr txBox="1"/>
          <p:nvPr/>
        </p:nvSpPr>
        <p:spPr>
          <a:xfrm flipH="1">
            <a:off x="5472858" y="1516506"/>
            <a:ext cx="9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80D0B4-BC56-4B6E-868D-9AFAF46279AB}"/>
              </a:ext>
            </a:extLst>
          </p:cNvPr>
          <p:cNvSpPr txBox="1"/>
          <p:nvPr/>
        </p:nvSpPr>
        <p:spPr>
          <a:xfrm flipH="1">
            <a:off x="6832095" y="1486465"/>
            <a:ext cx="9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7F8B90-1E51-401F-8EDA-805DA7B7472B}"/>
              </a:ext>
            </a:extLst>
          </p:cNvPr>
          <p:cNvSpPr txBox="1"/>
          <p:nvPr/>
        </p:nvSpPr>
        <p:spPr>
          <a:xfrm flipH="1">
            <a:off x="9517567" y="1508724"/>
            <a:ext cx="9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2020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0EC3D7-3888-40DF-A0B8-B92A989638F8}"/>
              </a:ext>
            </a:extLst>
          </p:cNvPr>
          <p:cNvSpPr/>
          <p:nvPr/>
        </p:nvSpPr>
        <p:spPr>
          <a:xfrm>
            <a:off x="719274" y="2551316"/>
            <a:ext cx="45719" cy="1451656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45226B-19BC-432A-AD7F-7FAF51D63448}"/>
              </a:ext>
            </a:extLst>
          </p:cNvPr>
          <p:cNvSpPr/>
          <p:nvPr/>
        </p:nvSpPr>
        <p:spPr>
          <a:xfrm>
            <a:off x="1961058" y="2452326"/>
            <a:ext cx="45719" cy="2510092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745EC5-72EC-4913-9C96-34C1377812CB}"/>
              </a:ext>
            </a:extLst>
          </p:cNvPr>
          <p:cNvSpPr/>
          <p:nvPr/>
        </p:nvSpPr>
        <p:spPr>
          <a:xfrm>
            <a:off x="3258782" y="2417831"/>
            <a:ext cx="45719" cy="1451656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395AE8-D16F-4D55-945F-FBB59CD96E6D}"/>
              </a:ext>
            </a:extLst>
          </p:cNvPr>
          <p:cNvSpPr/>
          <p:nvPr/>
        </p:nvSpPr>
        <p:spPr>
          <a:xfrm flipH="1">
            <a:off x="4544799" y="2405497"/>
            <a:ext cx="45719" cy="2881873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730ACB-DC36-4721-AE8C-AACBE4FC3110}"/>
              </a:ext>
            </a:extLst>
          </p:cNvPr>
          <p:cNvSpPr txBox="1"/>
          <p:nvPr/>
        </p:nvSpPr>
        <p:spPr>
          <a:xfrm flipH="1">
            <a:off x="299281" y="4044084"/>
            <a:ext cx="213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Fibre Optic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SAFE/SAT3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077FCB-EEFA-4157-B076-47C625BFF47E}"/>
              </a:ext>
            </a:extLst>
          </p:cNvPr>
          <p:cNvSpPr txBox="1"/>
          <p:nvPr/>
        </p:nvSpPr>
        <p:spPr>
          <a:xfrm flipH="1">
            <a:off x="828529" y="4900361"/>
            <a:ext cx="2505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Construction of the Cyber Tower  Enactment of the Data Protection Act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50D3358-D342-47A0-BE6C-776870988AD9}"/>
              </a:ext>
            </a:extLst>
          </p:cNvPr>
          <p:cNvSpPr/>
          <p:nvPr/>
        </p:nvSpPr>
        <p:spPr>
          <a:xfrm>
            <a:off x="2631397" y="3783770"/>
            <a:ext cx="15384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Promulgation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Protection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Act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FD703F-F24D-403A-9451-ADA4C3D41BD8}"/>
              </a:ext>
            </a:extLst>
          </p:cNvPr>
          <p:cNvSpPr/>
          <p:nvPr/>
        </p:nvSpPr>
        <p:spPr>
          <a:xfrm>
            <a:off x="3555892" y="5285124"/>
            <a:ext cx="2489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Connection to 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submarine cable : LION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BC267D-AACA-4CFA-85DD-109607742C57}"/>
              </a:ext>
            </a:extLst>
          </p:cNvPr>
          <p:cNvSpPr/>
          <p:nvPr/>
        </p:nvSpPr>
        <p:spPr>
          <a:xfrm>
            <a:off x="5886183" y="2389609"/>
            <a:ext cx="45719" cy="1451656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6B7085-0ED6-4178-B6A3-0E20A2473126}"/>
              </a:ext>
            </a:extLst>
          </p:cNvPr>
          <p:cNvSpPr/>
          <p:nvPr/>
        </p:nvSpPr>
        <p:spPr>
          <a:xfrm>
            <a:off x="7314754" y="2361343"/>
            <a:ext cx="45719" cy="1451656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4F482E-DC13-4459-841B-6848C997C831}"/>
              </a:ext>
            </a:extLst>
          </p:cNvPr>
          <p:cNvSpPr/>
          <p:nvPr/>
        </p:nvSpPr>
        <p:spPr>
          <a:xfrm>
            <a:off x="5608197" y="3799427"/>
            <a:ext cx="2039962" cy="45719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B3F40B0-D008-40F3-A363-035CCDFCDC8C}"/>
              </a:ext>
            </a:extLst>
          </p:cNvPr>
          <p:cNvSpPr/>
          <p:nvPr/>
        </p:nvSpPr>
        <p:spPr>
          <a:xfrm>
            <a:off x="5398843" y="3896798"/>
            <a:ext cx="2781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Transformation of Mauritius into a Digital Island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E51E43-FB29-48FA-AE89-5FB83BC6FD90}"/>
              </a:ext>
            </a:extLst>
          </p:cNvPr>
          <p:cNvSpPr/>
          <p:nvPr/>
        </p:nvSpPr>
        <p:spPr>
          <a:xfrm>
            <a:off x="9955447" y="2361343"/>
            <a:ext cx="45719" cy="1451656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igure">
            <a:extLst>
              <a:ext uri="{FF2B5EF4-FFF2-40B4-BE49-F238E27FC236}">
                <a16:creationId xmlns:a16="http://schemas.microsoft.com/office/drawing/2014/main" id="{54D40703-B5DD-4529-8CA4-6F76682BEAE5}"/>
              </a:ext>
            </a:extLst>
          </p:cNvPr>
          <p:cNvSpPr/>
          <p:nvPr/>
        </p:nvSpPr>
        <p:spPr>
          <a:xfrm>
            <a:off x="8096721" y="1308522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726786C-16CD-482C-B293-CD549958F42F}"/>
              </a:ext>
            </a:extLst>
          </p:cNvPr>
          <p:cNvSpPr/>
          <p:nvPr/>
        </p:nvSpPr>
        <p:spPr>
          <a:xfrm>
            <a:off x="8001619" y="1199165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B5463B-8424-4942-B2C8-DD0237D96E78}"/>
              </a:ext>
            </a:extLst>
          </p:cNvPr>
          <p:cNvSpPr txBox="1"/>
          <p:nvPr/>
        </p:nvSpPr>
        <p:spPr>
          <a:xfrm flipH="1">
            <a:off x="8152913" y="1516471"/>
            <a:ext cx="99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2018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5504DE-0C80-4DBC-8AFD-C586832580C2}"/>
              </a:ext>
            </a:extLst>
          </p:cNvPr>
          <p:cNvSpPr/>
          <p:nvPr/>
        </p:nvSpPr>
        <p:spPr>
          <a:xfrm flipH="1">
            <a:off x="8600382" y="2333169"/>
            <a:ext cx="45719" cy="2901202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AEC694-203A-49CE-8E33-A5C3657045B3}"/>
              </a:ext>
            </a:extLst>
          </p:cNvPr>
          <p:cNvSpPr/>
          <p:nvPr/>
        </p:nvSpPr>
        <p:spPr>
          <a:xfrm>
            <a:off x="8020522" y="5181876"/>
            <a:ext cx="1538498" cy="107721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Promulgation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of the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Protection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Act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E3A3192-FA15-4215-AC02-14C5DA68EFD4}"/>
              </a:ext>
            </a:extLst>
          </p:cNvPr>
          <p:cNvSpPr/>
          <p:nvPr/>
        </p:nvSpPr>
        <p:spPr>
          <a:xfrm>
            <a:off x="250456" y="736939"/>
            <a:ext cx="3805881" cy="4942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igure">
            <a:extLst>
              <a:ext uri="{FF2B5EF4-FFF2-40B4-BE49-F238E27FC236}">
                <a16:creationId xmlns:a16="http://schemas.microsoft.com/office/drawing/2014/main" id="{5F81024F-E572-4BB8-AD01-E8476F674C30}"/>
              </a:ext>
            </a:extLst>
          </p:cNvPr>
          <p:cNvSpPr/>
          <p:nvPr/>
        </p:nvSpPr>
        <p:spPr>
          <a:xfrm>
            <a:off x="10817724" y="1279185"/>
            <a:ext cx="1062540" cy="94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6130" y="0"/>
                </a:moveTo>
                <a:lnTo>
                  <a:pt x="15332" y="0"/>
                </a:lnTo>
                <a:cubicBezTo>
                  <a:pt x="15883" y="0"/>
                  <a:pt x="16379" y="344"/>
                  <a:pt x="16654" y="875"/>
                </a:cubicBezTo>
                <a:lnTo>
                  <a:pt x="21255" y="9940"/>
                </a:lnTo>
                <a:cubicBezTo>
                  <a:pt x="21531" y="10472"/>
                  <a:pt x="21531" y="11128"/>
                  <a:pt x="21255" y="11660"/>
                </a:cubicBezTo>
                <a:lnTo>
                  <a:pt x="16654" y="20725"/>
                </a:lnTo>
                <a:cubicBezTo>
                  <a:pt x="16379" y="21256"/>
                  <a:pt x="15883" y="21600"/>
                  <a:pt x="15332" y="21600"/>
                </a:cubicBezTo>
                <a:lnTo>
                  <a:pt x="6130" y="21600"/>
                </a:lnTo>
                <a:cubicBezTo>
                  <a:pt x="5579" y="21600"/>
                  <a:pt x="5083" y="21256"/>
                  <a:pt x="4808" y="20725"/>
                </a:cubicBezTo>
                <a:lnTo>
                  <a:pt x="207" y="11660"/>
                </a:lnTo>
                <a:cubicBezTo>
                  <a:pt x="-69" y="11128"/>
                  <a:pt x="-69" y="10472"/>
                  <a:pt x="207" y="9940"/>
                </a:cubicBezTo>
                <a:lnTo>
                  <a:pt x="4808" y="875"/>
                </a:lnTo>
                <a:cubicBezTo>
                  <a:pt x="5083" y="344"/>
                  <a:pt x="5607" y="0"/>
                  <a:pt x="613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434924F-ABEA-47CE-B9CE-6A277E0D266C}"/>
              </a:ext>
            </a:extLst>
          </p:cNvPr>
          <p:cNvSpPr/>
          <p:nvPr/>
        </p:nvSpPr>
        <p:spPr>
          <a:xfrm>
            <a:off x="10712274" y="1177980"/>
            <a:ext cx="1269438" cy="1138646"/>
          </a:xfrm>
          <a:custGeom>
            <a:avLst/>
            <a:gdLst>
              <a:gd name="connsiteX0" fmla="*/ 1021039 w 1544353"/>
              <a:gd name="connsiteY0" fmla="*/ 1 h 1384361"/>
              <a:gd name="connsiteX1" fmla="*/ 1231685 w 1544353"/>
              <a:gd name="connsiteY1" fmla="*/ 119718 h 1384361"/>
              <a:gd name="connsiteX2" fmla="*/ 1521260 w 1544353"/>
              <a:gd name="connsiteY2" fmla="*/ 620310 h 1384361"/>
              <a:gd name="connsiteX3" fmla="*/ 1514405 w 1544353"/>
              <a:gd name="connsiteY3" fmla="*/ 648892 h 1384361"/>
              <a:gd name="connsiteX4" fmla="*/ 1485830 w 1544353"/>
              <a:gd name="connsiteY4" fmla="*/ 641975 h 1384361"/>
              <a:gd name="connsiteX5" fmla="*/ 1196198 w 1544353"/>
              <a:gd name="connsiteY5" fmla="*/ 141349 h 1384361"/>
              <a:gd name="connsiteX6" fmla="*/ 1022261 w 1544353"/>
              <a:gd name="connsiteY6" fmla="*/ 40927 h 1384361"/>
              <a:gd name="connsiteX7" fmla="*/ 502551 w 1544353"/>
              <a:gd name="connsiteY7" fmla="*/ 41738 h 1384361"/>
              <a:gd name="connsiteX8" fmla="*/ 329249 w 1544353"/>
              <a:gd name="connsiteY8" fmla="*/ 142866 h 1384361"/>
              <a:gd name="connsiteX9" fmla="*/ 69549 w 1544353"/>
              <a:gd name="connsiteY9" fmla="*/ 592679 h 1384361"/>
              <a:gd name="connsiteX10" fmla="*/ 68621 w 1544353"/>
              <a:gd name="connsiteY10" fmla="*/ 793326 h 1384361"/>
              <a:gd name="connsiteX11" fmla="*/ 327774 w 1544353"/>
              <a:gd name="connsiteY11" fmla="*/ 1243815 h 1384361"/>
              <a:gd name="connsiteX12" fmla="*/ 501710 w 1544353"/>
              <a:gd name="connsiteY12" fmla="*/ 1344237 h 1384361"/>
              <a:gd name="connsiteX13" fmla="*/ 1021421 w 1544353"/>
              <a:gd name="connsiteY13" fmla="*/ 1343426 h 1384361"/>
              <a:gd name="connsiteX14" fmla="*/ 1194781 w 1544353"/>
              <a:gd name="connsiteY14" fmla="*/ 1242332 h 1384361"/>
              <a:gd name="connsiteX15" fmla="*/ 1454480 w 1544353"/>
              <a:gd name="connsiteY15" fmla="*/ 792519 h 1384361"/>
              <a:gd name="connsiteX16" fmla="*/ 1408464 w 1544353"/>
              <a:gd name="connsiteY16" fmla="*/ 765951 h 1384361"/>
              <a:gd name="connsiteX17" fmla="*/ 1409152 w 1544353"/>
              <a:gd name="connsiteY17" fmla="*/ 754868 h 1384361"/>
              <a:gd name="connsiteX18" fmla="*/ 1513649 w 1544353"/>
              <a:gd name="connsiteY18" fmla="*/ 709819 h 1384361"/>
              <a:gd name="connsiteX19" fmla="*/ 1530898 w 1544353"/>
              <a:gd name="connsiteY19" fmla="*/ 719777 h 1384361"/>
              <a:gd name="connsiteX20" fmla="*/ 1544191 w 1544353"/>
              <a:gd name="connsiteY20" fmla="*/ 832833 h 1384361"/>
              <a:gd name="connsiteX21" fmla="*/ 1534937 w 1544353"/>
              <a:gd name="connsiteY21" fmla="*/ 838970 h 1384361"/>
              <a:gd name="connsiteX22" fmla="*/ 1490368 w 1544353"/>
              <a:gd name="connsiteY22" fmla="*/ 813238 h 1384361"/>
              <a:gd name="connsiteX23" fmla="*/ 1230668 w 1544353"/>
              <a:gd name="connsiteY23" fmla="*/ 1263051 h 1384361"/>
              <a:gd name="connsiteX24" fmla="*/ 1021254 w 1544353"/>
              <a:gd name="connsiteY24" fmla="*/ 1383550 h 1384361"/>
              <a:gd name="connsiteX25" fmla="*/ 501543 w 1544353"/>
              <a:gd name="connsiteY25" fmla="*/ 1384361 h 1384361"/>
              <a:gd name="connsiteX26" fmla="*/ 291720 w 1544353"/>
              <a:gd name="connsiteY26" fmla="*/ 1263219 h 1384361"/>
              <a:gd name="connsiteX27" fmla="*/ 32509 w 1544353"/>
              <a:gd name="connsiteY27" fmla="*/ 812697 h 1384361"/>
              <a:gd name="connsiteX28" fmla="*/ 32157 w 1544353"/>
              <a:gd name="connsiteY28" fmla="*/ 571091 h 1384361"/>
              <a:gd name="connsiteX29" fmla="*/ 291857 w 1544353"/>
              <a:gd name="connsiteY29" fmla="*/ 121278 h 1384361"/>
              <a:gd name="connsiteX30" fmla="*/ 501270 w 1544353"/>
              <a:gd name="connsiteY30" fmla="*/ 779 h 138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44353" h="1384361">
                <a:moveTo>
                  <a:pt x="1021039" y="1"/>
                </a:moveTo>
                <a:cubicBezTo>
                  <a:pt x="1107258" y="-21"/>
                  <a:pt x="1187714" y="46431"/>
                  <a:pt x="1231685" y="119718"/>
                </a:cubicBezTo>
                <a:lnTo>
                  <a:pt x="1521260" y="620310"/>
                </a:lnTo>
                <a:cubicBezTo>
                  <a:pt x="1527381" y="629625"/>
                  <a:pt x="1523659" y="642755"/>
                  <a:pt x="1514405" y="648892"/>
                </a:cubicBezTo>
                <a:cubicBezTo>
                  <a:pt x="1505057" y="655057"/>
                  <a:pt x="1491893" y="651256"/>
                  <a:pt x="1485830" y="641975"/>
                </a:cubicBezTo>
                <a:lnTo>
                  <a:pt x="1196198" y="141349"/>
                </a:lnTo>
                <a:cubicBezTo>
                  <a:pt x="1161242" y="79048"/>
                  <a:pt x="1093694" y="40049"/>
                  <a:pt x="1022261" y="40927"/>
                </a:cubicBezTo>
                <a:lnTo>
                  <a:pt x="502551" y="41738"/>
                </a:lnTo>
                <a:cubicBezTo>
                  <a:pt x="431176" y="42650"/>
                  <a:pt x="364939" y="81049"/>
                  <a:pt x="329249" y="142866"/>
                </a:cubicBezTo>
                <a:lnTo>
                  <a:pt x="69549" y="592679"/>
                </a:lnTo>
                <a:cubicBezTo>
                  <a:pt x="33859" y="654496"/>
                  <a:pt x="33723" y="731059"/>
                  <a:pt x="68621" y="793326"/>
                </a:cubicBezTo>
                <a:lnTo>
                  <a:pt x="327774" y="1243815"/>
                </a:lnTo>
                <a:cubicBezTo>
                  <a:pt x="362729" y="1306116"/>
                  <a:pt x="430278" y="1345116"/>
                  <a:pt x="501710" y="1344237"/>
                </a:cubicBezTo>
                <a:lnTo>
                  <a:pt x="1021421" y="1343426"/>
                </a:lnTo>
                <a:cubicBezTo>
                  <a:pt x="1092795" y="1342514"/>
                  <a:pt x="1159091" y="1304149"/>
                  <a:pt x="1194781" y="1242332"/>
                </a:cubicBezTo>
                <a:lnTo>
                  <a:pt x="1454480" y="792519"/>
                </a:lnTo>
                <a:lnTo>
                  <a:pt x="1408464" y="765951"/>
                </a:lnTo>
                <a:cubicBezTo>
                  <a:pt x="1404181" y="763478"/>
                  <a:pt x="1403790" y="757471"/>
                  <a:pt x="1409152" y="754868"/>
                </a:cubicBezTo>
                <a:lnTo>
                  <a:pt x="1513649" y="709819"/>
                </a:lnTo>
                <a:cubicBezTo>
                  <a:pt x="1521317" y="706564"/>
                  <a:pt x="1529941" y="711544"/>
                  <a:pt x="1530898" y="719777"/>
                </a:cubicBezTo>
                <a:lnTo>
                  <a:pt x="1544191" y="832833"/>
                </a:lnTo>
                <a:cubicBezTo>
                  <a:pt x="1545440" y="837354"/>
                  <a:pt x="1539220" y="841443"/>
                  <a:pt x="1534937" y="838970"/>
                </a:cubicBezTo>
                <a:lnTo>
                  <a:pt x="1490368" y="813238"/>
                </a:lnTo>
                <a:lnTo>
                  <a:pt x="1230668" y="1263051"/>
                </a:lnTo>
                <a:cubicBezTo>
                  <a:pt x="1187539" y="1337752"/>
                  <a:pt x="1107473" y="1383528"/>
                  <a:pt x="1021254" y="1383550"/>
                </a:cubicBezTo>
                <a:lnTo>
                  <a:pt x="501543" y="1384361"/>
                </a:lnTo>
                <a:cubicBezTo>
                  <a:pt x="415267" y="1384350"/>
                  <a:pt x="334810" y="1337898"/>
                  <a:pt x="291720" y="1263219"/>
                </a:cubicBezTo>
                <a:lnTo>
                  <a:pt x="32509" y="812697"/>
                </a:lnTo>
                <a:cubicBezTo>
                  <a:pt x="-10581" y="738019"/>
                  <a:pt x="-10971" y="645791"/>
                  <a:pt x="32157" y="571091"/>
                </a:cubicBezTo>
                <a:lnTo>
                  <a:pt x="291857" y="121278"/>
                </a:lnTo>
                <a:cubicBezTo>
                  <a:pt x="334985" y="46577"/>
                  <a:pt x="415052" y="801"/>
                  <a:pt x="501270" y="7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656118-F020-4790-9463-1E6667C1B6B0}"/>
              </a:ext>
            </a:extLst>
          </p:cNvPr>
          <p:cNvSpPr txBox="1"/>
          <p:nvPr/>
        </p:nvSpPr>
        <p:spPr>
          <a:xfrm flipH="1">
            <a:off x="10958784" y="1479775"/>
            <a:ext cx="92148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Tw Cen MT"/>
              </a:rPr>
              <a:t>2021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5FE977-BD89-4212-9ECA-7F2C8AA89FB9}"/>
              </a:ext>
            </a:extLst>
          </p:cNvPr>
          <p:cNvSpPr/>
          <p:nvPr/>
        </p:nvSpPr>
        <p:spPr>
          <a:xfrm>
            <a:off x="11322185" y="2300977"/>
            <a:ext cx="45719" cy="2035494"/>
          </a:xfrm>
          <a:prstGeom prst="rect">
            <a:avLst/>
          </a:prstGeom>
          <a:solidFill>
            <a:srgbClr val="228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71F9D6-E888-4E76-9A42-4B7905281997}"/>
              </a:ext>
            </a:extLst>
          </p:cNvPr>
          <p:cNvSpPr/>
          <p:nvPr/>
        </p:nvSpPr>
        <p:spPr>
          <a:xfrm>
            <a:off x="10670189" y="4279636"/>
            <a:ext cx="1386563" cy="28007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n-US" sz="1600" b="1" dirty="0">
                <a:solidFill>
                  <a:schemeClr val="tx2"/>
                </a:solidFill>
                <a:latin typeface="TW Cen MT"/>
              </a:rPr>
              <a:t>March</a:t>
            </a:r>
            <a:endParaRPr lang="en-GB" sz="1600" b="1" dirty="0">
              <a:solidFill>
                <a:schemeClr val="tx2"/>
              </a:solidFill>
              <a:latin typeface="TW Cen MT"/>
            </a:endParaRPr>
          </a:p>
          <a:p>
            <a:pPr algn="just">
              <a:defRPr/>
            </a:pPr>
            <a:r>
              <a:rPr lang="en-GB" sz="1600" b="1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Connection to 3</a:t>
            </a:r>
            <a:r>
              <a:rPr lang="en-GB" sz="1600" b="1" baseline="30000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rd</a:t>
            </a:r>
            <a:r>
              <a:rPr lang="en-GB" sz="1600" b="1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 submarine cable: METISS</a:t>
            </a:r>
          </a:p>
          <a:p>
            <a:pPr algn="just">
              <a:defRPr/>
            </a:pPr>
            <a:endParaRPr lang="en-GB" sz="1600" b="1" dirty="0">
              <a:solidFill>
                <a:schemeClr val="tx2"/>
              </a:solidFill>
              <a:latin typeface="TW Cen MT"/>
              <a:ea typeface="+mn-lt"/>
              <a:cs typeface="+mn-lt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en-GB" sz="1600" b="1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June</a:t>
            </a:r>
          </a:p>
          <a:p>
            <a:pPr algn="just">
              <a:defRPr/>
            </a:pPr>
            <a:r>
              <a:rPr lang="en-GB" sz="1600" b="1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1</a:t>
            </a:r>
            <a:r>
              <a:rPr lang="en-GB" sz="1600" b="1" baseline="30000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st</a:t>
            </a:r>
            <a:r>
              <a:rPr lang="en-GB" sz="1600" b="1" dirty="0">
                <a:solidFill>
                  <a:schemeClr val="tx2"/>
                </a:solidFill>
                <a:latin typeface="TW Cen MT"/>
                <a:ea typeface="+mn-lt"/>
                <a:cs typeface="+mn-lt"/>
              </a:rPr>
              <a:t> Mauritian Nanosatellite MIR-SAT1 in Orbit</a:t>
            </a:r>
            <a:endParaRPr lang="en-US" sz="1600" dirty="0">
              <a:solidFill>
                <a:schemeClr val="tx2"/>
              </a:solidFill>
              <a:ea typeface="+mn-lt"/>
              <a:cs typeface="+mn-lt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A6734-5F17-4C28-BDBF-D8F2212784EF}"/>
              </a:ext>
            </a:extLst>
          </p:cNvPr>
          <p:cNvSpPr txBox="1"/>
          <p:nvPr/>
        </p:nvSpPr>
        <p:spPr>
          <a:xfrm>
            <a:off x="9299598" y="3869487"/>
            <a:ext cx="1256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Ratification of Convention 108 +</a:t>
            </a:r>
            <a:endParaRPr lang="en-MU" sz="1600" b="1" dirty="0">
              <a:solidFill>
                <a:srgbClr val="1CADE4">
                  <a:lumMod val="50000"/>
                </a:srgb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0026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26AD43-1DAC-4FBD-996D-AC0ADDD6D682}"/>
              </a:ext>
            </a:extLst>
          </p:cNvPr>
          <p:cNvSpPr txBox="1"/>
          <p:nvPr/>
        </p:nvSpPr>
        <p:spPr>
          <a:xfrm>
            <a:off x="260998" y="162649"/>
            <a:ext cx="6545446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/>
              </a:rPr>
              <a:t>Overview of the ICT-BPO Industry </a:t>
            </a:r>
            <a:r>
              <a:rPr lang="en-US" sz="3000" b="1">
                <a:solidFill>
                  <a:schemeClr val="accent3">
                    <a:lumMod val="75000"/>
                  </a:schemeClr>
                </a:solidFill>
                <a:latin typeface="Tw Cen MT"/>
              </a:rPr>
              <a:t>2020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B65E53E-FCD2-4A52-89D8-CFBEB743F4A4}"/>
              </a:ext>
            </a:extLst>
          </p:cNvPr>
          <p:cNvSpPr>
            <a:spLocks/>
          </p:cNvSpPr>
          <p:nvPr/>
        </p:nvSpPr>
        <p:spPr bwMode="auto">
          <a:xfrm>
            <a:off x="6696194" y="26856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E63E2E4-D70E-4FDD-8BC1-D97FE6ECF14B}"/>
              </a:ext>
            </a:extLst>
          </p:cNvPr>
          <p:cNvSpPr>
            <a:spLocks/>
          </p:cNvSpPr>
          <p:nvPr/>
        </p:nvSpPr>
        <p:spPr bwMode="auto">
          <a:xfrm flipV="1">
            <a:off x="4842610" y="37524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10C0ED1-958A-4426-A69E-F5E212C4580E}"/>
              </a:ext>
            </a:extLst>
          </p:cNvPr>
          <p:cNvSpPr>
            <a:spLocks/>
          </p:cNvSpPr>
          <p:nvPr/>
        </p:nvSpPr>
        <p:spPr bwMode="auto">
          <a:xfrm>
            <a:off x="2990229" y="26856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C5550FD4-6EDA-4C52-9DB7-B332C94ADD17}"/>
              </a:ext>
            </a:extLst>
          </p:cNvPr>
          <p:cNvSpPr>
            <a:spLocks/>
          </p:cNvSpPr>
          <p:nvPr/>
        </p:nvSpPr>
        <p:spPr bwMode="auto">
          <a:xfrm>
            <a:off x="1138940" y="26856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rgbClr val="1F465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D5C6A44-9D0D-4390-8373-C88D6EF1555D}"/>
              </a:ext>
            </a:extLst>
          </p:cNvPr>
          <p:cNvSpPr>
            <a:spLocks/>
          </p:cNvSpPr>
          <p:nvPr/>
        </p:nvSpPr>
        <p:spPr bwMode="auto">
          <a:xfrm flipV="1">
            <a:off x="1138940" y="37524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757CE33-C6E3-449C-8FE5-52755E9F9B6B}"/>
              </a:ext>
            </a:extLst>
          </p:cNvPr>
          <p:cNvSpPr>
            <a:spLocks/>
          </p:cNvSpPr>
          <p:nvPr/>
        </p:nvSpPr>
        <p:spPr bwMode="auto">
          <a:xfrm flipV="1">
            <a:off x="2990229" y="37524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ABAAD92-6FF2-484F-ADE7-2DFFF30C1962}"/>
              </a:ext>
            </a:extLst>
          </p:cNvPr>
          <p:cNvSpPr>
            <a:spLocks/>
          </p:cNvSpPr>
          <p:nvPr/>
        </p:nvSpPr>
        <p:spPr bwMode="auto">
          <a:xfrm>
            <a:off x="4842610" y="26856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66D021C-8C3C-46C7-8A1E-B206A6CB2490}"/>
              </a:ext>
            </a:extLst>
          </p:cNvPr>
          <p:cNvSpPr>
            <a:spLocks/>
          </p:cNvSpPr>
          <p:nvPr/>
        </p:nvSpPr>
        <p:spPr bwMode="auto">
          <a:xfrm flipV="1">
            <a:off x="6696194" y="3752467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CFBA418-FCD0-49CC-A3C4-8CA91D9E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2"/>
          <a:stretch/>
        </p:blipFill>
        <p:spPr>
          <a:xfrm>
            <a:off x="5164713" y="3155704"/>
            <a:ext cx="1466207" cy="1114572"/>
          </a:xfrm>
          <a:prstGeom prst="rect">
            <a:avLst/>
          </a:prstGeom>
        </p:spPr>
      </p:pic>
      <p:pic>
        <p:nvPicPr>
          <p:cNvPr id="24" name="Picture 2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02C4ED1-A165-48D5-AE31-1CE01E1E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0"/>
          <a:stretch/>
        </p:blipFill>
        <p:spPr>
          <a:xfrm>
            <a:off x="7142012" y="3219067"/>
            <a:ext cx="1272887" cy="1066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491EFE-73F4-423D-A8C9-1BB05FDF118E}"/>
              </a:ext>
            </a:extLst>
          </p:cNvPr>
          <p:cNvSpPr txBox="1"/>
          <p:nvPr/>
        </p:nvSpPr>
        <p:spPr>
          <a:xfrm>
            <a:off x="1092875" y="5172675"/>
            <a:ext cx="511064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GDP Contribution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w Cen MT"/>
              </a:rPr>
              <a:t>7.0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/>
              </a:rPr>
              <a:t>%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5A1FEA-8549-451A-9DDB-0B9107212E62}"/>
              </a:ext>
            </a:extLst>
          </p:cNvPr>
          <p:cNvSpPr/>
          <p:nvPr/>
        </p:nvSpPr>
        <p:spPr>
          <a:xfrm>
            <a:off x="2683375" y="4793277"/>
            <a:ext cx="46063" cy="4305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8396956E-BD03-4F41-81A0-9C15699CD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4483" b="14256"/>
          <a:stretch/>
        </p:blipFill>
        <p:spPr>
          <a:xfrm>
            <a:off x="1783933" y="3205143"/>
            <a:ext cx="904193" cy="10877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2A364A7-441B-4F33-8678-8C215AC79AE1}"/>
              </a:ext>
            </a:extLst>
          </p:cNvPr>
          <p:cNvSpPr/>
          <p:nvPr/>
        </p:nvSpPr>
        <p:spPr>
          <a:xfrm flipH="1">
            <a:off x="2683546" y="2126155"/>
            <a:ext cx="91785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25819E-2328-4B76-8716-65721BE4BA81}"/>
              </a:ext>
            </a:extLst>
          </p:cNvPr>
          <p:cNvSpPr txBox="1"/>
          <p:nvPr/>
        </p:nvSpPr>
        <p:spPr>
          <a:xfrm>
            <a:off x="866123" y="1250047"/>
            <a:ext cx="415178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Industry Growth Rate</a:t>
            </a:r>
            <a:r>
              <a:rPr lang="en-US" sz="2800" b="1" dirty="0">
                <a:solidFill>
                  <a:schemeClr val="tx2"/>
                </a:solidFill>
                <a:latin typeface="Tw Cen MT"/>
              </a:rPr>
              <a:t> 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w Cen MT"/>
              </a:rPr>
              <a:t>3.9%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/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4739D622-8E7E-4E7A-ACED-6A9ACF534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24102"/>
          <a:stretch/>
        </p:blipFill>
        <p:spPr>
          <a:xfrm>
            <a:off x="3127449" y="3208559"/>
            <a:ext cx="1890457" cy="108781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AC6F78-B242-4389-AD26-1F08EF47D6CA}"/>
              </a:ext>
            </a:extLst>
          </p:cNvPr>
          <p:cNvSpPr/>
          <p:nvPr/>
        </p:nvSpPr>
        <p:spPr>
          <a:xfrm flipH="1">
            <a:off x="6203519" y="4811395"/>
            <a:ext cx="46065" cy="3992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961A98-AB53-4D6B-AA29-24405B60137C}"/>
              </a:ext>
            </a:extLst>
          </p:cNvPr>
          <p:cNvSpPr txBox="1"/>
          <p:nvPr/>
        </p:nvSpPr>
        <p:spPr>
          <a:xfrm>
            <a:off x="5406302" y="5134678"/>
            <a:ext cx="601719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Connectivity: Internet Penetration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w Cen MT"/>
              </a:rPr>
              <a:t>130%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84AED-9F9A-47BE-A973-0CC0D2FE291F}"/>
              </a:ext>
            </a:extLst>
          </p:cNvPr>
          <p:cNvSpPr/>
          <p:nvPr/>
        </p:nvSpPr>
        <p:spPr>
          <a:xfrm flipH="1">
            <a:off x="7941754" y="2083665"/>
            <a:ext cx="91785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002047-8906-4B99-AFD2-3F7FA1AFB435}"/>
              </a:ext>
            </a:extLst>
          </p:cNvPr>
          <p:cNvSpPr txBox="1"/>
          <p:nvPr/>
        </p:nvSpPr>
        <p:spPr>
          <a:xfrm>
            <a:off x="6022889" y="1246268"/>
            <a:ext cx="601719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Connectivity: Mobile Penetration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w Cen MT"/>
              </a:rPr>
              <a:t>151%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86575A-70AD-4257-A0D1-1345429594A2}"/>
              </a:ext>
            </a:extLst>
          </p:cNvPr>
          <p:cNvSpPr/>
          <p:nvPr/>
        </p:nvSpPr>
        <p:spPr>
          <a:xfrm>
            <a:off x="343444" y="681123"/>
            <a:ext cx="6210871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1929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D47D2-5A38-426A-8E60-8658420AEADA}"/>
              </a:ext>
            </a:extLst>
          </p:cNvPr>
          <p:cNvSpPr txBox="1"/>
          <p:nvPr/>
        </p:nvSpPr>
        <p:spPr>
          <a:xfrm>
            <a:off x="550170" y="100014"/>
            <a:ext cx="64973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Overview of the ICT-BPO Industry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57175-2AB7-4C2A-A52F-0E4C60B67929}"/>
              </a:ext>
            </a:extLst>
          </p:cNvPr>
          <p:cNvSpPr txBox="1"/>
          <p:nvPr/>
        </p:nvSpPr>
        <p:spPr>
          <a:xfrm>
            <a:off x="1644041" y="1127978"/>
            <a:ext cx="28428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Number of Companies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AF501E-4E38-48E3-BF6F-0AFC3349A2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277260"/>
              </p:ext>
            </p:extLst>
          </p:nvPr>
        </p:nvGraphicFramePr>
        <p:xfrm>
          <a:off x="593004" y="1832556"/>
          <a:ext cx="4800929" cy="3897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A389DBA-A508-40FE-83EC-58D01E1302D4}"/>
              </a:ext>
            </a:extLst>
          </p:cNvPr>
          <p:cNvSpPr txBox="1"/>
          <p:nvPr/>
        </p:nvSpPr>
        <p:spPr>
          <a:xfrm>
            <a:off x="6403927" y="1127979"/>
            <a:ext cx="5516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Professionals employed in the ICT-BPO Sector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FC21351-9E36-4BC5-A004-C8EE407EA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340725"/>
              </p:ext>
            </p:extLst>
          </p:nvPr>
        </p:nvGraphicFramePr>
        <p:xfrm>
          <a:off x="6094395" y="1993824"/>
          <a:ext cx="5826170" cy="384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489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4FB401F-C4F3-4EC3-8A85-16B353A4389D}"/>
              </a:ext>
            </a:extLst>
          </p:cNvPr>
          <p:cNvSpPr/>
          <p:nvPr/>
        </p:nvSpPr>
        <p:spPr>
          <a:xfrm>
            <a:off x="2598876" y="1222663"/>
            <a:ext cx="7834676" cy="4485699"/>
          </a:xfrm>
          <a:custGeom>
            <a:avLst/>
            <a:gdLst>
              <a:gd name="connsiteX0" fmla="*/ 1539391 w 8349681"/>
              <a:gd name="connsiteY0" fmla="*/ 495 h 4780562"/>
              <a:gd name="connsiteX1" fmla="*/ 2167658 w 8349681"/>
              <a:gd name="connsiteY1" fmla="*/ 144639 h 4780562"/>
              <a:gd name="connsiteX2" fmla="*/ 2975961 w 8349681"/>
              <a:gd name="connsiteY2" fmla="*/ 2295134 h 4780562"/>
              <a:gd name="connsiteX3" fmla="*/ 3595995 w 8349681"/>
              <a:gd name="connsiteY3" fmla="*/ 3944740 h 4780562"/>
              <a:gd name="connsiteX4" fmla="*/ 5245140 w 8349681"/>
              <a:gd name="connsiteY4" fmla="*/ 3324879 h 4780562"/>
              <a:gd name="connsiteX5" fmla="*/ 7396237 w 8349681"/>
              <a:gd name="connsiteY5" fmla="*/ 2516349 h 4780562"/>
              <a:gd name="connsiteX6" fmla="*/ 8204193 w 8349681"/>
              <a:gd name="connsiteY6" fmla="*/ 4665920 h 4780562"/>
              <a:gd name="connsiteX7" fmla="*/ 8097119 w 8349681"/>
              <a:gd name="connsiteY7" fmla="*/ 4768394 h 4780562"/>
              <a:gd name="connsiteX8" fmla="*/ 7852939 w 8349681"/>
              <a:gd name="connsiteY8" fmla="*/ 4657669 h 4780562"/>
              <a:gd name="connsiteX9" fmla="*/ 7859543 w 8349681"/>
              <a:gd name="connsiteY9" fmla="*/ 4509636 h 4780562"/>
              <a:gd name="connsiteX10" fmla="*/ 7239856 w 8349681"/>
              <a:gd name="connsiteY10" fmla="*/ 2860955 h 4780562"/>
              <a:gd name="connsiteX11" fmla="*/ 5589788 w 8349681"/>
              <a:gd name="connsiteY11" fmla="*/ 3481163 h 4780562"/>
              <a:gd name="connsiteX12" fmla="*/ 3439614 w 8349681"/>
              <a:gd name="connsiteY12" fmla="*/ 4289345 h 4780562"/>
              <a:gd name="connsiteX13" fmla="*/ 2631312 w 8349681"/>
              <a:gd name="connsiteY13" fmla="*/ 2138850 h 4780562"/>
              <a:gd name="connsiteX14" fmla="*/ 2011277 w 8349681"/>
              <a:gd name="connsiteY14" fmla="*/ 489244 h 4780562"/>
              <a:gd name="connsiteX15" fmla="*/ 362710 w 8349681"/>
              <a:gd name="connsiteY15" fmla="*/ 1107833 h 4780562"/>
              <a:gd name="connsiteX16" fmla="*/ 256213 w 8349681"/>
              <a:gd name="connsiteY16" fmla="*/ 1209035 h 4780562"/>
              <a:gd name="connsiteX17" fmla="*/ 12034 w 8349681"/>
              <a:gd name="connsiteY17" fmla="*/ 1098310 h 4780562"/>
              <a:gd name="connsiteX18" fmla="*/ 16560 w 8349681"/>
              <a:gd name="connsiteY18" fmla="*/ 953168 h 4780562"/>
              <a:gd name="connsiteX19" fmla="*/ 1539391 w 8349681"/>
              <a:gd name="connsiteY19" fmla="*/ 495 h 478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49681" h="4780562">
                <a:moveTo>
                  <a:pt x="1539391" y="495"/>
                </a:moveTo>
                <a:cubicBezTo>
                  <a:pt x="1750342" y="5714"/>
                  <a:pt x="1963626" y="52310"/>
                  <a:pt x="2167658" y="144639"/>
                </a:cubicBezTo>
                <a:cubicBezTo>
                  <a:pt x="2983207" y="515224"/>
                  <a:pt x="3345502" y="1479111"/>
                  <a:pt x="2975961" y="2295134"/>
                </a:cubicBezTo>
                <a:cubicBezTo>
                  <a:pt x="2692052" y="2920763"/>
                  <a:pt x="2970286" y="3661007"/>
                  <a:pt x="3595995" y="3944740"/>
                </a:cubicBezTo>
                <a:cubicBezTo>
                  <a:pt x="4221705" y="4228473"/>
                  <a:pt x="4961231" y="3950509"/>
                  <a:pt x="5245140" y="3324879"/>
                </a:cubicBezTo>
                <a:cubicBezTo>
                  <a:pt x="5615605" y="2508509"/>
                  <a:pt x="6580687" y="2145765"/>
                  <a:pt x="7396237" y="2516349"/>
                </a:cubicBezTo>
                <a:cubicBezTo>
                  <a:pt x="8212363" y="2885662"/>
                  <a:pt x="8575005" y="3850475"/>
                  <a:pt x="8204193" y="4665920"/>
                </a:cubicBezTo>
                <a:cubicBezTo>
                  <a:pt x="8184344" y="4711350"/>
                  <a:pt x="8147036" y="4749631"/>
                  <a:pt x="8097119" y="4768394"/>
                </a:cubicBezTo>
                <a:cubicBezTo>
                  <a:pt x="7999131" y="4805224"/>
                  <a:pt x="7889759" y="4755629"/>
                  <a:pt x="7852939" y="4657669"/>
                </a:cubicBezTo>
                <a:cubicBezTo>
                  <a:pt x="7834181" y="4607765"/>
                  <a:pt x="7838422" y="4554490"/>
                  <a:pt x="7859543" y="4509636"/>
                </a:cubicBezTo>
                <a:cubicBezTo>
                  <a:pt x="8143453" y="3884007"/>
                  <a:pt x="7865565" y="3144687"/>
                  <a:pt x="7239856" y="2860955"/>
                </a:cubicBezTo>
                <a:cubicBezTo>
                  <a:pt x="6614148" y="2577221"/>
                  <a:pt x="5873697" y="2855533"/>
                  <a:pt x="5589788" y="3481163"/>
                </a:cubicBezTo>
                <a:cubicBezTo>
                  <a:pt x="5219899" y="4296262"/>
                  <a:pt x="4254817" y="4659005"/>
                  <a:pt x="3439614" y="4289345"/>
                </a:cubicBezTo>
                <a:cubicBezTo>
                  <a:pt x="2623140" y="3919108"/>
                  <a:pt x="2260499" y="2954296"/>
                  <a:pt x="2631312" y="2138850"/>
                </a:cubicBezTo>
                <a:cubicBezTo>
                  <a:pt x="2915220" y="1513220"/>
                  <a:pt x="2636986" y="772977"/>
                  <a:pt x="2011277" y="489244"/>
                </a:cubicBezTo>
                <a:cubicBezTo>
                  <a:pt x="1385915" y="206434"/>
                  <a:pt x="646966" y="483127"/>
                  <a:pt x="362710" y="1107833"/>
                </a:cubicBezTo>
                <a:cubicBezTo>
                  <a:pt x="342513" y="1152339"/>
                  <a:pt x="305207" y="1190620"/>
                  <a:pt x="256213" y="1209035"/>
                </a:cubicBezTo>
                <a:cubicBezTo>
                  <a:pt x="158226" y="1245865"/>
                  <a:pt x="48854" y="1196270"/>
                  <a:pt x="12034" y="1098310"/>
                </a:cubicBezTo>
                <a:cubicBezTo>
                  <a:pt x="-6376" y="1049330"/>
                  <a:pt x="-2713" y="997327"/>
                  <a:pt x="16560" y="953168"/>
                </a:cubicBezTo>
                <a:cubicBezTo>
                  <a:pt x="294670" y="341584"/>
                  <a:pt x="906536" y="-15161"/>
                  <a:pt x="1539391" y="495"/>
                </a:cubicBezTo>
                <a:close/>
              </a:path>
            </a:pathLst>
          </a:custGeom>
          <a:gradFill>
            <a:gsLst>
              <a:gs pos="91000">
                <a:schemeClr val="tx2">
                  <a:lumMod val="75000"/>
                </a:schemeClr>
              </a:gs>
              <a:gs pos="50000">
                <a:schemeClr val="accent1">
                  <a:lumMod val="50000"/>
                </a:schemeClr>
              </a:gs>
              <a:gs pos="25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43897D-17CA-43DC-99F1-97C48C7FBCD0}"/>
              </a:ext>
            </a:extLst>
          </p:cNvPr>
          <p:cNvSpPr/>
          <p:nvPr/>
        </p:nvSpPr>
        <p:spPr>
          <a:xfrm>
            <a:off x="5518917" y="2890076"/>
            <a:ext cx="1914620" cy="1914620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C10D6B-7BF8-4774-A55D-F0DBCF1DBB0E}"/>
              </a:ext>
            </a:extLst>
          </p:cNvPr>
          <p:cNvSpPr/>
          <p:nvPr/>
        </p:nvSpPr>
        <p:spPr>
          <a:xfrm>
            <a:off x="7961481" y="4003968"/>
            <a:ext cx="1914620" cy="1914620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A48CD-3828-47DD-9C02-82609D885716}"/>
              </a:ext>
            </a:extLst>
          </p:cNvPr>
          <p:cNvSpPr/>
          <p:nvPr/>
        </p:nvSpPr>
        <p:spPr>
          <a:xfrm>
            <a:off x="3037300" y="1791655"/>
            <a:ext cx="1867125" cy="1868901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2F7AB1-093E-4060-94C5-C8E03D2D4D9C}"/>
              </a:ext>
            </a:extLst>
          </p:cNvPr>
          <p:cNvSpPr/>
          <p:nvPr/>
        </p:nvSpPr>
        <p:spPr>
          <a:xfrm>
            <a:off x="138341" y="2480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Information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Outsourcing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D9112-838B-41A4-8FD3-27C3878FBC43}"/>
              </a:ext>
            </a:extLst>
          </p:cNvPr>
          <p:cNvSpPr txBox="1"/>
          <p:nvPr/>
        </p:nvSpPr>
        <p:spPr>
          <a:xfrm>
            <a:off x="354298" y="261984"/>
            <a:ext cx="48224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Segmentation of the Industry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2CEA84-4FF7-41B2-92D3-9D6396EAFB78}"/>
              </a:ext>
            </a:extLst>
          </p:cNvPr>
          <p:cNvSpPr txBox="1"/>
          <p:nvPr/>
        </p:nvSpPr>
        <p:spPr>
          <a:xfrm>
            <a:off x="138341" y="3134783"/>
            <a:ext cx="3010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Software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Mobile Apps Development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ED2129-973C-4BB1-86F3-3F29001F70B8}"/>
              </a:ext>
            </a:extLst>
          </p:cNvPr>
          <p:cNvSpPr/>
          <p:nvPr/>
        </p:nvSpPr>
        <p:spPr>
          <a:xfrm flipV="1">
            <a:off x="2866245" y="2693001"/>
            <a:ext cx="655092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0E7978-F3DC-4ECB-B4FD-3CBC7F30A19F}"/>
              </a:ext>
            </a:extLst>
          </p:cNvPr>
          <p:cNvSpPr/>
          <p:nvPr/>
        </p:nvSpPr>
        <p:spPr>
          <a:xfrm rot="16200000">
            <a:off x="5168447" y="2169983"/>
            <a:ext cx="2589393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F6257E-8C18-4511-8A9F-AEB101D7123D}"/>
              </a:ext>
            </a:extLst>
          </p:cNvPr>
          <p:cNvSpPr/>
          <p:nvPr/>
        </p:nvSpPr>
        <p:spPr>
          <a:xfrm>
            <a:off x="5979608" y="3369308"/>
            <a:ext cx="1022966" cy="10112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9A0082-272A-421A-AC5D-9D4FB9894BED}"/>
              </a:ext>
            </a:extLst>
          </p:cNvPr>
          <p:cNvSpPr txBox="1"/>
          <p:nvPr/>
        </p:nvSpPr>
        <p:spPr>
          <a:xfrm>
            <a:off x="6001997" y="3557018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27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98272A-493B-4AB9-BC0C-201DDB5EF6FA}"/>
              </a:ext>
            </a:extLst>
          </p:cNvPr>
          <p:cNvSpPr/>
          <p:nvPr/>
        </p:nvSpPr>
        <p:spPr>
          <a:xfrm>
            <a:off x="6445404" y="898148"/>
            <a:ext cx="655092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49DF56-DDB5-478B-8CEB-5BAC5C75A453}"/>
              </a:ext>
            </a:extLst>
          </p:cNvPr>
          <p:cNvSpPr txBox="1"/>
          <p:nvPr/>
        </p:nvSpPr>
        <p:spPr>
          <a:xfrm>
            <a:off x="7181101" y="698093"/>
            <a:ext cx="367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Business Process Outsourcing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3A1972-229E-4D28-89D4-10716B840829}"/>
              </a:ext>
            </a:extLst>
          </p:cNvPr>
          <p:cNvSpPr txBox="1"/>
          <p:nvPr/>
        </p:nvSpPr>
        <p:spPr>
          <a:xfrm>
            <a:off x="6529547" y="1110523"/>
            <a:ext cx="19784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Non-BPO Voice: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Functional shared service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centres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4381BB-751F-445C-A6C6-A234ED8D3F51}"/>
              </a:ext>
            </a:extLst>
          </p:cNvPr>
          <p:cNvSpPr txBox="1"/>
          <p:nvPr/>
        </p:nvSpPr>
        <p:spPr>
          <a:xfrm>
            <a:off x="8468173" y="1095167"/>
            <a:ext cx="3855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Knowledge Process Outsourcing: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Legal Process Outsourcing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Analytics and Research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Financial outsourcing &amp; BI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7DA59-08FA-40FB-882E-84D5A8513EE5}"/>
              </a:ext>
            </a:extLst>
          </p:cNvPr>
          <p:cNvSpPr txBox="1"/>
          <p:nvPr/>
        </p:nvSpPr>
        <p:spPr>
          <a:xfrm>
            <a:off x="8502271" y="2438964"/>
            <a:ext cx="2794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5B7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BPO - Voice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Call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Centres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| Contact Centre|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Technical Helpdesk | CRM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01654B-D840-4C5E-B4E4-CD9735FF04FF}"/>
              </a:ext>
            </a:extLst>
          </p:cNvPr>
          <p:cNvSpPr/>
          <p:nvPr/>
        </p:nvSpPr>
        <p:spPr>
          <a:xfrm>
            <a:off x="8414857" y="4481054"/>
            <a:ext cx="1022966" cy="10112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0587BC-5410-4504-8BCB-A7FCECAF976E}"/>
              </a:ext>
            </a:extLst>
          </p:cNvPr>
          <p:cNvSpPr txBox="1"/>
          <p:nvPr/>
        </p:nvSpPr>
        <p:spPr>
          <a:xfrm>
            <a:off x="8400448" y="4668764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25%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43DB77-61BA-459B-A478-B377D7ACF1C8}"/>
              </a:ext>
            </a:extLst>
          </p:cNvPr>
          <p:cNvSpPr/>
          <p:nvPr/>
        </p:nvSpPr>
        <p:spPr>
          <a:xfrm rot="16200000">
            <a:off x="8544705" y="5808161"/>
            <a:ext cx="733914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1FD1F1-617C-484F-99AB-40900B2342A3}"/>
              </a:ext>
            </a:extLst>
          </p:cNvPr>
          <p:cNvSpPr/>
          <p:nvPr/>
        </p:nvSpPr>
        <p:spPr>
          <a:xfrm>
            <a:off x="4316393" y="6125855"/>
            <a:ext cx="4585295" cy="721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4957C0-CA22-4FD5-B348-C2811C6A37BD}"/>
              </a:ext>
            </a:extLst>
          </p:cNvPr>
          <p:cNvSpPr txBox="1"/>
          <p:nvPr/>
        </p:nvSpPr>
        <p:spPr>
          <a:xfrm>
            <a:off x="3033449" y="5963437"/>
            <a:ext cx="1315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IT Services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62D9F2-B6B2-4E3F-ABB7-49E300842497}"/>
              </a:ext>
            </a:extLst>
          </p:cNvPr>
          <p:cNvSpPr txBox="1"/>
          <p:nvPr/>
        </p:nvSpPr>
        <p:spPr>
          <a:xfrm>
            <a:off x="915410" y="6281964"/>
            <a:ext cx="83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Centers/Business Continuity | </a:t>
            </a:r>
            <a:r>
              <a:rPr lang="en-US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High End IT Consulting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|Cybersecurity Auditing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1C2365-F443-49AF-B64F-FBAC140ABEA1}"/>
              </a:ext>
            </a:extLst>
          </p:cNvPr>
          <p:cNvSpPr/>
          <p:nvPr/>
        </p:nvSpPr>
        <p:spPr>
          <a:xfrm>
            <a:off x="3498948" y="2221456"/>
            <a:ext cx="1022966" cy="10112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2E3369-1918-4EA6-8646-9F37E76B775A}"/>
              </a:ext>
            </a:extLst>
          </p:cNvPr>
          <p:cNvSpPr txBox="1"/>
          <p:nvPr/>
        </p:nvSpPr>
        <p:spPr>
          <a:xfrm>
            <a:off x="3521337" y="2409166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39%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DA83B9-558D-436F-AE66-1788371F5E7E}"/>
              </a:ext>
            </a:extLst>
          </p:cNvPr>
          <p:cNvSpPr/>
          <p:nvPr/>
        </p:nvSpPr>
        <p:spPr>
          <a:xfrm>
            <a:off x="354298" y="786643"/>
            <a:ext cx="4587149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0B1DBD-E41D-4C36-8150-948DC6983850}"/>
              </a:ext>
            </a:extLst>
          </p:cNvPr>
          <p:cNvSpPr/>
          <p:nvPr/>
        </p:nvSpPr>
        <p:spPr>
          <a:xfrm>
            <a:off x="3049231" y="3984455"/>
            <a:ext cx="1914620" cy="1914620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22F0FE-0FC8-473F-AD71-8E88A8F6F9F4}"/>
              </a:ext>
            </a:extLst>
          </p:cNvPr>
          <p:cNvSpPr/>
          <p:nvPr/>
        </p:nvSpPr>
        <p:spPr>
          <a:xfrm flipV="1">
            <a:off x="2238449" y="4484887"/>
            <a:ext cx="655092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01570E-745A-4B5F-9D5F-FE3878EC6708}"/>
              </a:ext>
            </a:extLst>
          </p:cNvPr>
          <p:cNvSpPr/>
          <p:nvPr/>
        </p:nvSpPr>
        <p:spPr>
          <a:xfrm>
            <a:off x="3508619" y="4436125"/>
            <a:ext cx="1022966" cy="10112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8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AE926-FC32-4372-B184-51086F4E392D}"/>
              </a:ext>
            </a:extLst>
          </p:cNvPr>
          <p:cNvSpPr txBox="1"/>
          <p:nvPr/>
        </p:nvSpPr>
        <p:spPr>
          <a:xfrm>
            <a:off x="14488" y="3955958"/>
            <a:ext cx="25382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Start Up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Fintech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E Commerce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Other Emerging Technologies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7446C-3E33-435C-9789-96054235A28F}"/>
              </a:ext>
            </a:extLst>
          </p:cNvPr>
          <p:cNvSpPr/>
          <p:nvPr/>
        </p:nvSpPr>
        <p:spPr>
          <a:xfrm>
            <a:off x="6568151" y="1610809"/>
            <a:ext cx="1646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1CADE4">
                  <a:lumMod val="50000"/>
                </a:srgbClr>
              </a:solidFill>
              <a:latin typeface="Tw Cen MT" panose="020B0602020104020603" pitchFamily="34" charset="0"/>
            </a:endParaRPr>
          </a:p>
          <a:p>
            <a:r>
              <a:rPr lang="en-US" sz="1600" b="1" dirty="0">
                <a:solidFill>
                  <a:srgbClr val="1CADE4">
                    <a:lumMod val="50000"/>
                  </a:srgbClr>
                </a:solidFill>
                <a:latin typeface="Tw Cen MT" panose="020B0602020104020603" pitchFamily="34" charset="0"/>
              </a:rPr>
              <a:t>Multilingual Translation </a:t>
            </a:r>
          </a:p>
        </p:txBody>
      </p:sp>
    </p:spTree>
    <p:extLst>
      <p:ext uri="{BB962C8B-B14F-4D97-AF65-F5344CB8AC3E}">
        <p14:creationId xmlns:p14="http://schemas.microsoft.com/office/powerpoint/2010/main" val="24406384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654541-BDAA-4241-A9C5-DEC941216F9F}"/>
              </a:ext>
            </a:extLst>
          </p:cNvPr>
          <p:cNvSpPr txBox="1"/>
          <p:nvPr/>
        </p:nvSpPr>
        <p:spPr>
          <a:xfrm>
            <a:off x="466830" y="198722"/>
            <a:ext cx="5629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ICT-BPO Investment Opportunities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1EFFC6-7BB9-411C-92CD-CC1A6792326F}"/>
              </a:ext>
            </a:extLst>
          </p:cNvPr>
          <p:cNvGrpSpPr/>
          <p:nvPr/>
        </p:nvGrpSpPr>
        <p:grpSpPr>
          <a:xfrm>
            <a:off x="-333581" y="754062"/>
            <a:ext cx="12624419" cy="6576071"/>
            <a:chOff x="967258" y="1096118"/>
            <a:chExt cx="10945446" cy="570149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ACB214-3DC3-4014-92DB-43A33E56D3F1}"/>
                </a:ext>
              </a:extLst>
            </p:cNvPr>
            <p:cNvSpPr/>
            <p:nvPr/>
          </p:nvSpPr>
          <p:spPr>
            <a:xfrm>
              <a:off x="6084784" y="1807053"/>
              <a:ext cx="1472867" cy="1037023"/>
            </a:xfrm>
            <a:custGeom>
              <a:avLst/>
              <a:gdLst>
                <a:gd name="connsiteX0" fmla="*/ 2537 w 1472867"/>
                <a:gd name="connsiteY0" fmla="*/ 0 h 1037023"/>
                <a:gd name="connsiteX1" fmla="*/ 1472867 w 1472867"/>
                <a:gd name="connsiteY1" fmla="*/ 848896 h 1037023"/>
                <a:gd name="connsiteX2" fmla="*/ 1470551 w 1472867"/>
                <a:gd name="connsiteY2" fmla="*/ 850233 h 1037023"/>
                <a:gd name="connsiteX3" fmla="*/ 1467118 w 1472867"/>
                <a:gd name="connsiteY3" fmla="*/ 848504 h 1037023"/>
                <a:gd name="connsiteX4" fmla="*/ 1142347 w 1472867"/>
                <a:gd name="connsiteY4" fmla="*/ 1037023 h 1037023"/>
                <a:gd name="connsiteX5" fmla="*/ 3188 w 1472867"/>
                <a:gd name="connsiteY5" fmla="*/ 379329 h 1037023"/>
                <a:gd name="connsiteX6" fmla="*/ 4417 w 1472867"/>
                <a:gd name="connsiteY6" fmla="*/ 4553 h 1037023"/>
                <a:gd name="connsiteX7" fmla="*/ 0 w 1472867"/>
                <a:gd name="connsiteY7" fmla="*/ 1659 h 1037023"/>
                <a:gd name="connsiteX8" fmla="*/ 2537 w 1472867"/>
                <a:gd name="connsiteY8" fmla="*/ 0 h 103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867" h="1037023">
                  <a:moveTo>
                    <a:pt x="2537" y="0"/>
                  </a:moveTo>
                  <a:lnTo>
                    <a:pt x="1472867" y="848896"/>
                  </a:lnTo>
                  <a:lnTo>
                    <a:pt x="1470551" y="850233"/>
                  </a:lnTo>
                  <a:lnTo>
                    <a:pt x="1467118" y="848504"/>
                  </a:lnTo>
                  <a:lnTo>
                    <a:pt x="1142347" y="1037023"/>
                  </a:lnTo>
                  <a:lnTo>
                    <a:pt x="3188" y="379329"/>
                  </a:lnTo>
                  <a:lnTo>
                    <a:pt x="4417" y="4553"/>
                  </a:lnTo>
                  <a:lnTo>
                    <a:pt x="0" y="1659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CEAF9A-B455-42F3-A89E-85D1F49068BB}"/>
                </a:ext>
              </a:extLst>
            </p:cNvPr>
            <p:cNvSpPr/>
            <p:nvPr/>
          </p:nvSpPr>
          <p:spPr>
            <a:xfrm>
              <a:off x="4616525" y="1807973"/>
              <a:ext cx="1468259" cy="1035794"/>
            </a:xfrm>
            <a:custGeom>
              <a:avLst/>
              <a:gdLst>
                <a:gd name="connsiteX0" fmla="*/ 1467132 w 1468259"/>
                <a:gd name="connsiteY0" fmla="*/ 0 h 1035794"/>
                <a:gd name="connsiteX1" fmla="*/ 1468259 w 1468259"/>
                <a:gd name="connsiteY1" fmla="*/ 738 h 1035794"/>
                <a:gd name="connsiteX2" fmla="*/ 1465246 w 1468259"/>
                <a:gd name="connsiteY2" fmla="*/ 2708 h 1035794"/>
                <a:gd name="connsiteX3" fmla="*/ 1466837 w 1468259"/>
                <a:gd name="connsiteY3" fmla="*/ 379124 h 1035794"/>
                <a:gd name="connsiteX4" fmla="*/ 329452 w 1468259"/>
                <a:gd name="connsiteY4" fmla="*/ 1035794 h 1035794"/>
                <a:gd name="connsiteX5" fmla="*/ 5918 w 1468259"/>
                <a:gd name="connsiteY5" fmla="*/ 847583 h 1035794"/>
                <a:gd name="connsiteX6" fmla="*/ 3251 w 1468259"/>
                <a:gd name="connsiteY6" fmla="*/ 848929 h 1035794"/>
                <a:gd name="connsiteX7" fmla="*/ 0 w 1468259"/>
                <a:gd name="connsiteY7" fmla="*/ 847049 h 1035794"/>
                <a:gd name="connsiteX8" fmla="*/ 1467132 w 1468259"/>
                <a:gd name="connsiteY8" fmla="*/ 0 h 10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259" h="1035794">
                  <a:moveTo>
                    <a:pt x="1467132" y="0"/>
                  </a:moveTo>
                  <a:lnTo>
                    <a:pt x="1468259" y="738"/>
                  </a:lnTo>
                  <a:lnTo>
                    <a:pt x="1465246" y="2708"/>
                  </a:lnTo>
                  <a:lnTo>
                    <a:pt x="1466837" y="379124"/>
                  </a:lnTo>
                  <a:lnTo>
                    <a:pt x="329452" y="1035794"/>
                  </a:lnTo>
                  <a:lnTo>
                    <a:pt x="5918" y="847583"/>
                  </a:lnTo>
                  <a:lnTo>
                    <a:pt x="3251" y="848929"/>
                  </a:lnTo>
                  <a:lnTo>
                    <a:pt x="0" y="847049"/>
                  </a:lnTo>
                  <a:lnTo>
                    <a:pt x="146713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B986CA9-1E2B-46AB-A09F-7EC31416FD49}"/>
                </a:ext>
              </a:extLst>
            </p:cNvPr>
            <p:cNvSpPr/>
            <p:nvPr/>
          </p:nvSpPr>
          <p:spPr>
            <a:xfrm>
              <a:off x="4616524" y="2656902"/>
              <a:ext cx="331142" cy="1695738"/>
            </a:xfrm>
            <a:custGeom>
              <a:avLst/>
              <a:gdLst>
                <a:gd name="connsiteX0" fmla="*/ 3251 w 331142"/>
                <a:gd name="connsiteY0" fmla="*/ 0 h 1695738"/>
                <a:gd name="connsiteX1" fmla="*/ 327938 w 331142"/>
                <a:gd name="connsiteY1" fmla="*/ 187739 h 1695738"/>
                <a:gd name="connsiteX2" fmla="*/ 329452 w 331142"/>
                <a:gd name="connsiteY2" fmla="*/ 186865 h 1695738"/>
                <a:gd name="connsiteX3" fmla="*/ 331142 w 331142"/>
                <a:gd name="connsiteY3" fmla="*/ 187848 h 1695738"/>
                <a:gd name="connsiteX4" fmla="*/ 328183 w 331142"/>
                <a:gd name="connsiteY4" fmla="*/ 190833 h 1695738"/>
                <a:gd name="connsiteX5" fmla="*/ 328183 w 331142"/>
                <a:gd name="connsiteY5" fmla="*/ 1504798 h 1695738"/>
                <a:gd name="connsiteX6" fmla="*/ 2957 w 331142"/>
                <a:gd name="connsiteY6" fmla="*/ 1691147 h 1695738"/>
                <a:gd name="connsiteX7" fmla="*/ 2789 w 331142"/>
                <a:gd name="connsiteY7" fmla="*/ 1694130 h 1695738"/>
                <a:gd name="connsiteX8" fmla="*/ 0 w 331142"/>
                <a:gd name="connsiteY8" fmla="*/ 1695738 h 1695738"/>
                <a:gd name="connsiteX9" fmla="*/ 0 w 331142"/>
                <a:gd name="connsiteY9" fmla="*/ 1640 h 1695738"/>
                <a:gd name="connsiteX10" fmla="*/ 3251 w 331142"/>
                <a:gd name="connsiteY10" fmla="*/ 0 h 169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142" h="1695738">
                  <a:moveTo>
                    <a:pt x="3251" y="0"/>
                  </a:moveTo>
                  <a:lnTo>
                    <a:pt x="327938" y="187739"/>
                  </a:lnTo>
                  <a:lnTo>
                    <a:pt x="329452" y="186865"/>
                  </a:lnTo>
                  <a:lnTo>
                    <a:pt x="331142" y="187848"/>
                  </a:lnTo>
                  <a:lnTo>
                    <a:pt x="328183" y="190833"/>
                  </a:lnTo>
                  <a:lnTo>
                    <a:pt x="328183" y="1504798"/>
                  </a:lnTo>
                  <a:lnTo>
                    <a:pt x="2957" y="1691147"/>
                  </a:lnTo>
                  <a:lnTo>
                    <a:pt x="2789" y="1694130"/>
                  </a:lnTo>
                  <a:lnTo>
                    <a:pt x="0" y="1695738"/>
                  </a:lnTo>
                  <a:lnTo>
                    <a:pt x="0" y="164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C876D7-A3DA-4563-AED0-6FCFBDF584E1}"/>
                </a:ext>
              </a:extLst>
            </p:cNvPr>
            <p:cNvSpPr/>
            <p:nvPr/>
          </p:nvSpPr>
          <p:spPr>
            <a:xfrm>
              <a:off x="7225967" y="2657286"/>
              <a:ext cx="331864" cy="1695355"/>
            </a:xfrm>
            <a:custGeom>
              <a:avLst/>
              <a:gdLst>
                <a:gd name="connsiteX0" fmla="*/ 329367 w 331864"/>
                <a:gd name="connsiteY0" fmla="*/ 0 h 1695355"/>
                <a:gd name="connsiteX1" fmla="*/ 331864 w 331864"/>
                <a:gd name="connsiteY1" fmla="*/ 1257 h 1695355"/>
                <a:gd name="connsiteX2" fmla="*/ 331864 w 331864"/>
                <a:gd name="connsiteY2" fmla="*/ 1695355 h 1695355"/>
                <a:gd name="connsiteX3" fmla="*/ 328940 w 331864"/>
                <a:gd name="connsiteY3" fmla="*/ 1693673 h 1695355"/>
                <a:gd name="connsiteX4" fmla="*/ 328727 w 331864"/>
                <a:gd name="connsiteY4" fmla="*/ 1689840 h 1695355"/>
                <a:gd name="connsiteX5" fmla="*/ 2966 w 331864"/>
                <a:gd name="connsiteY5" fmla="*/ 1503593 h 1695355"/>
                <a:gd name="connsiteX6" fmla="*/ 2966 w 331864"/>
                <a:gd name="connsiteY6" fmla="*/ 190450 h 1695355"/>
                <a:gd name="connsiteX7" fmla="*/ 0 w 331864"/>
                <a:gd name="connsiteY7" fmla="*/ 187465 h 1695355"/>
                <a:gd name="connsiteX8" fmla="*/ 1163 w 331864"/>
                <a:gd name="connsiteY8" fmla="*/ 186790 h 1695355"/>
                <a:gd name="connsiteX9" fmla="*/ 3388 w 331864"/>
                <a:gd name="connsiteY9" fmla="*/ 188075 h 1695355"/>
                <a:gd name="connsiteX10" fmla="*/ 329367 w 331864"/>
                <a:gd name="connsiteY10" fmla="*/ 0 h 169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864" h="1695355">
                  <a:moveTo>
                    <a:pt x="329367" y="0"/>
                  </a:moveTo>
                  <a:lnTo>
                    <a:pt x="331864" y="1257"/>
                  </a:lnTo>
                  <a:lnTo>
                    <a:pt x="331864" y="1695355"/>
                  </a:lnTo>
                  <a:lnTo>
                    <a:pt x="328940" y="1693673"/>
                  </a:lnTo>
                  <a:lnTo>
                    <a:pt x="328727" y="1689840"/>
                  </a:lnTo>
                  <a:lnTo>
                    <a:pt x="2966" y="1503593"/>
                  </a:lnTo>
                  <a:lnTo>
                    <a:pt x="2966" y="190450"/>
                  </a:lnTo>
                  <a:lnTo>
                    <a:pt x="0" y="187465"/>
                  </a:lnTo>
                  <a:lnTo>
                    <a:pt x="1163" y="186790"/>
                  </a:lnTo>
                  <a:lnTo>
                    <a:pt x="3388" y="188075"/>
                  </a:lnTo>
                  <a:lnTo>
                    <a:pt x="32936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042FBC-25B6-48E4-8192-600E56F5790D}"/>
                </a:ext>
              </a:extLst>
            </p:cNvPr>
            <p:cNvSpPr/>
            <p:nvPr/>
          </p:nvSpPr>
          <p:spPr>
            <a:xfrm>
              <a:off x="6084731" y="4160275"/>
              <a:ext cx="1470330" cy="1042366"/>
            </a:xfrm>
            <a:custGeom>
              <a:avLst/>
              <a:gdLst>
                <a:gd name="connsiteX0" fmla="*/ 1143147 w 1470330"/>
                <a:gd name="connsiteY0" fmla="*/ 0 h 1042366"/>
                <a:gd name="connsiteX1" fmla="*/ 1144202 w 1470330"/>
                <a:gd name="connsiteY1" fmla="*/ 603 h 1042366"/>
                <a:gd name="connsiteX2" fmla="*/ 1144202 w 1470330"/>
                <a:gd name="connsiteY2" fmla="*/ 3172 h 1042366"/>
                <a:gd name="connsiteX3" fmla="*/ 1470176 w 1470330"/>
                <a:gd name="connsiteY3" fmla="*/ 190683 h 1042366"/>
                <a:gd name="connsiteX4" fmla="*/ 1470330 w 1470330"/>
                <a:gd name="connsiteY4" fmla="*/ 193471 h 1042366"/>
                <a:gd name="connsiteX5" fmla="*/ 0 w 1470330"/>
                <a:gd name="connsiteY5" fmla="*/ 1042366 h 1042366"/>
                <a:gd name="connsiteX6" fmla="*/ 1 w 1470330"/>
                <a:gd name="connsiteY6" fmla="*/ 1040570 h 1042366"/>
                <a:gd name="connsiteX7" fmla="*/ 1510 w 1470330"/>
                <a:gd name="connsiteY7" fmla="*/ 1041441 h 1042366"/>
                <a:gd name="connsiteX8" fmla="*/ 1755 w 1470330"/>
                <a:gd name="connsiteY8" fmla="*/ 662629 h 1042366"/>
                <a:gd name="connsiteX9" fmla="*/ 1556 w 1470330"/>
                <a:gd name="connsiteY9" fmla="*/ 662514 h 1042366"/>
                <a:gd name="connsiteX10" fmla="*/ 1142035 w 1470330"/>
                <a:gd name="connsiteY10" fmla="*/ 4059 h 1042366"/>
                <a:gd name="connsiteX11" fmla="*/ 1143147 w 1470330"/>
                <a:gd name="connsiteY11" fmla="*/ 0 h 104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0330" h="1042366">
                  <a:moveTo>
                    <a:pt x="1143147" y="0"/>
                  </a:moveTo>
                  <a:lnTo>
                    <a:pt x="1144202" y="603"/>
                  </a:lnTo>
                  <a:lnTo>
                    <a:pt x="1144202" y="3172"/>
                  </a:lnTo>
                  <a:lnTo>
                    <a:pt x="1470176" y="190683"/>
                  </a:lnTo>
                  <a:lnTo>
                    <a:pt x="1470330" y="193471"/>
                  </a:lnTo>
                  <a:lnTo>
                    <a:pt x="0" y="1042366"/>
                  </a:lnTo>
                  <a:lnTo>
                    <a:pt x="1" y="1040570"/>
                  </a:lnTo>
                  <a:lnTo>
                    <a:pt x="1510" y="1041441"/>
                  </a:lnTo>
                  <a:lnTo>
                    <a:pt x="1755" y="662629"/>
                  </a:lnTo>
                  <a:lnTo>
                    <a:pt x="1556" y="662514"/>
                  </a:lnTo>
                  <a:lnTo>
                    <a:pt x="1142035" y="4059"/>
                  </a:lnTo>
                  <a:lnTo>
                    <a:pt x="1143147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2BCEF1-0A78-4A17-A1D8-67F4CEA012B4}"/>
                </a:ext>
              </a:extLst>
            </p:cNvPr>
            <p:cNvSpPr/>
            <p:nvPr/>
          </p:nvSpPr>
          <p:spPr>
            <a:xfrm>
              <a:off x="4619109" y="4160993"/>
              <a:ext cx="1467179" cy="1039852"/>
            </a:xfrm>
            <a:custGeom>
              <a:avLst/>
              <a:gdLst>
                <a:gd name="connsiteX0" fmla="*/ 326832 w 1467179"/>
                <a:gd name="connsiteY0" fmla="*/ 0 h 1039852"/>
                <a:gd name="connsiteX1" fmla="*/ 327938 w 1467179"/>
                <a:gd name="connsiteY1" fmla="*/ 4055 h 1039852"/>
                <a:gd name="connsiteX2" fmla="*/ 1467179 w 1467179"/>
                <a:gd name="connsiteY2" fmla="*/ 661796 h 1039852"/>
                <a:gd name="connsiteX3" fmla="*/ 1465735 w 1467179"/>
                <a:gd name="connsiteY3" fmla="*/ 662630 h 1039852"/>
                <a:gd name="connsiteX4" fmla="*/ 1465624 w 1467179"/>
                <a:gd name="connsiteY4" fmla="*/ 1039852 h 1039852"/>
                <a:gd name="connsiteX5" fmla="*/ 0 w 1467179"/>
                <a:gd name="connsiteY5" fmla="*/ 193674 h 1039852"/>
                <a:gd name="connsiteX6" fmla="*/ 205 w 1467179"/>
                <a:gd name="connsiteY6" fmla="*/ 190039 h 1039852"/>
                <a:gd name="connsiteX7" fmla="*/ 325599 w 1467179"/>
                <a:gd name="connsiteY7" fmla="*/ 2454 h 1039852"/>
                <a:gd name="connsiteX8" fmla="*/ 325599 w 1467179"/>
                <a:gd name="connsiteY8" fmla="*/ 707 h 1039852"/>
                <a:gd name="connsiteX9" fmla="*/ 326832 w 1467179"/>
                <a:gd name="connsiteY9" fmla="*/ 0 h 103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179" h="1039852">
                  <a:moveTo>
                    <a:pt x="326832" y="0"/>
                  </a:moveTo>
                  <a:lnTo>
                    <a:pt x="327938" y="4055"/>
                  </a:lnTo>
                  <a:lnTo>
                    <a:pt x="1467179" y="661796"/>
                  </a:lnTo>
                  <a:lnTo>
                    <a:pt x="1465735" y="662630"/>
                  </a:lnTo>
                  <a:lnTo>
                    <a:pt x="1465624" y="1039852"/>
                  </a:lnTo>
                  <a:lnTo>
                    <a:pt x="0" y="193674"/>
                  </a:lnTo>
                  <a:lnTo>
                    <a:pt x="205" y="190039"/>
                  </a:lnTo>
                  <a:lnTo>
                    <a:pt x="325599" y="2454"/>
                  </a:lnTo>
                  <a:lnTo>
                    <a:pt x="325599" y="707"/>
                  </a:lnTo>
                  <a:lnTo>
                    <a:pt x="32683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E4F68E7-4C97-48A8-AA98-D0D72EF6FA9F}"/>
                </a:ext>
              </a:extLst>
            </p:cNvPr>
            <p:cNvSpPr/>
            <p:nvPr/>
          </p:nvSpPr>
          <p:spPr>
            <a:xfrm>
              <a:off x="4616524" y="1807053"/>
              <a:ext cx="2941307" cy="3395588"/>
            </a:xfrm>
            <a:custGeom>
              <a:avLst/>
              <a:gdLst>
                <a:gd name="connsiteX0" fmla="*/ 169708 w 2941307"/>
                <a:gd name="connsiteY0" fmla="*/ 943473 h 3395588"/>
                <a:gd name="connsiteX1" fmla="*/ 329723 w 2941307"/>
                <a:gd name="connsiteY1" fmla="*/ 1036559 h 3395588"/>
                <a:gd name="connsiteX2" fmla="*/ 329722 w 2941307"/>
                <a:gd name="connsiteY2" fmla="*/ 1036559 h 3395588"/>
                <a:gd name="connsiteX3" fmla="*/ 169708 w 2941307"/>
                <a:gd name="connsiteY3" fmla="*/ 943474 h 3395588"/>
                <a:gd name="connsiteX4" fmla="*/ 169422 w 2941307"/>
                <a:gd name="connsiteY4" fmla="*/ 943618 h 3395588"/>
                <a:gd name="connsiteX5" fmla="*/ 169421 w 2941307"/>
                <a:gd name="connsiteY5" fmla="*/ 943618 h 3395588"/>
                <a:gd name="connsiteX6" fmla="*/ 2938810 w 2941307"/>
                <a:gd name="connsiteY6" fmla="*/ 850233 h 3395588"/>
                <a:gd name="connsiteX7" fmla="*/ 2941307 w 2941307"/>
                <a:gd name="connsiteY7" fmla="*/ 851490 h 3395588"/>
                <a:gd name="connsiteX8" fmla="*/ 2941307 w 2941307"/>
                <a:gd name="connsiteY8" fmla="*/ 2545588 h 3395588"/>
                <a:gd name="connsiteX9" fmla="*/ 2938383 w 2941307"/>
                <a:gd name="connsiteY9" fmla="*/ 2543906 h 3395588"/>
                <a:gd name="connsiteX10" fmla="*/ 2938537 w 2941307"/>
                <a:gd name="connsiteY10" fmla="*/ 2546693 h 3395588"/>
                <a:gd name="connsiteX11" fmla="*/ 1468207 w 2941307"/>
                <a:gd name="connsiteY11" fmla="*/ 3395588 h 3395588"/>
                <a:gd name="connsiteX12" fmla="*/ 1468208 w 2941307"/>
                <a:gd name="connsiteY12" fmla="*/ 3393792 h 3395588"/>
                <a:gd name="connsiteX13" fmla="*/ 2585 w 2941307"/>
                <a:gd name="connsiteY13" fmla="*/ 2547614 h 3395588"/>
                <a:gd name="connsiteX14" fmla="*/ 2790 w 2941307"/>
                <a:gd name="connsiteY14" fmla="*/ 2543979 h 3395588"/>
                <a:gd name="connsiteX15" fmla="*/ 164451 w 2941307"/>
                <a:gd name="connsiteY15" fmla="*/ 2450784 h 3395588"/>
                <a:gd name="connsiteX16" fmla="*/ 164451 w 2941307"/>
                <a:gd name="connsiteY16" fmla="*/ 2450786 h 3395588"/>
                <a:gd name="connsiteX17" fmla="*/ 166928 w 2941307"/>
                <a:gd name="connsiteY17" fmla="*/ 2449358 h 3395588"/>
                <a:gd name="connsiteX18" fmla="*/ 329829 w 2941307"/>
                <a:gd name="connsiteY18" fmla="*/ 2355448 h 3395588"/>
                <a:gd name="connsiteX19" fmla="*/ 329829 w 2941307"/>
                <a:gd name="connsiteY19" fmla="*/ 2355448 h 3395588"/>
                <a:gd name="connsiteX20" fmla="*/ 166929 w 2941307"/>
                <a:gd name="connsiteY20" fmla="*/ 2449358 h 3395588"/>
                <a:gd name="connsiteX21" fmla="*/ 166747 w 2941307"/>
                <a:gd name="connsiteY21" fmla="*/ 2452586 h 3395588"/>
                <a:gd name="connsiteX22" fmla="*/ 1468481 w 2941307"/>
                <a:gd name="connsiteY22" fmla="*/ 3204143 h 3395588"/>
                <a:gd name="connsiteX23" fmla="*/ 1468480 w 2941307"/>
                <a:gd name="connsiteY23" fmla="*/ 3205738 h 3395588"/>
                <a:gd name="connsiteX24" fmla="*/ 2774395 w 2941307"/>
                <a:gd name="connsiteY24" fmla="*/ 2451768 h 3395588"/>
                <a:gd name="connsiteX25" fmla="*/ 2774258 w 2941307"/>
                <a:gd name="connsiteY25" fmla="*/ 2449293 h 3395588"/>
                <a:gd name="connsiteX26" fmla="*/ 2776855 w 2941307"/>
                <a:gd name="connsiteY26" fmla="*/ 2450787 h 3395588"/>
                <a:gd name="connsiteX27" fmla="*/ 2776855 w 2941307"/>
                <a:gd name="connsiteY27" fmla="*/ 946126 h 3395588"/>
                <a:gd name="connsiteX28" fmla="*/ 2774637 w 2941307"/>
                <a:gd name="connsiteY28" fmla="*/ 945010 h 3395588"/>
                <a:gd name="connsiteX29" fmla="*/ 2611099 w 2941307"/>
                <a:gd name="connsiteY29" fmla="*/ 1039364 h 3395588"/>
                <a:gd name="connsiteX30" fmla="*/ 2611098 w 2941307"/>
                <a:gd name="connsiteY30" fmla="*/ 1039363 h 3395588"/>
                <a:gd name="connsiteX31" fmla="*/ 2774637 w 2941307"/>
                <a:gd name="connsiteY31" fmla="*/ 945009 h 3395588"/>
                <a:gd name="connsiteX32" fmla="*/ 2774638 w 2941307"/>
                <a:gd name="connsiteY32" fmla="*/ 945010 h 3395588"/>
                <a:gd name="connsiteX33" fmla="*/ 2776695 w 2941307"/>
                <a:gd name="connsiteY33" fmla="*/ 943822 h 3395588"/>
                <a:gd name="connsiteX34" fmla="*/ 2776647 w 2941307"/>
                <a:gd name="connsiteY34" fmla="*/ 943794 h 3395588"/>
                <a:gd name="connsiteX35" fmla="*/ 5919 w 2941307"/>
                <a:gd name="connsiteY35" fmla="*/ 848504 h 3395588"/>
                <a:gd name="connsiteX36" fmla="*/ 166411 w 2941307"/>
                <a:gd name="connsiteY36" fmla="*/ 941868 h 3395588"/>
                <a:gd name="connsiteX37" fmla="*/ 164452 w 2941307"/>
                <a:gd name="connsiteY37" fmla="*/ 942999 h 3395588"/>
                <a:gd name="connsiteX38" fmla="*/ 167340 w 2941307"/>
                <a:gd name="connsiteY38" fmla="*/ 944668 h 3395588"/>
                <a:gd name="connsiteX39" fmla="*/ 169420 w 2941307"/>
                <a:gd name="connsiteY39" fmla="*/ 943618 h 3395588"/>
                <a:gd name="connsiteX40" fmla="*/ 169421 w 2941307"/>
                <a:gd name="connsiteY40" fmla="*/ 943619 h 3395588"/>
                <a:gd name="connsiteX41" fmla="*/ 167340 w 2941307"/>
                <a:gd name="connsiteY41" fmla="*/ 944669 h 3395588"/>
                <a:gd name="connsiteX42" fmla="*/ 167339 w 2941307"/>
                <a:gd name="connsiteY42" fmla="*/ 944668 h 3395588"/>
                <a:gd name="connsiteX43" fmla="*/ 164451 w 2941307"/>
                <a:gd name="connsiteY43" fmla="*/ 946125 h 3395588"/>
                <a:gd name="connsiteX44" fmla="*/ 164451 w 2941307"/>
                <a:gd name="connsiteY44" fmla="*/ 2450783 h 3395588"/>
                <a:gd name="connsiteX45" fmla="*/ 2789 w 2941307"/>
                <a:gd name="connsiteY45" fmla="*/ 2543979 h 3395588"/>
                <a:gd name="connsiteX46" fmla="*/ 0 w 2941307"/>
                <a:gd name="connsiteY46" fmla="*/ 2545587 h 3395588"/>
                <a:gd name="connsiteX47" fmla="*/ 0 w 2941307"/>
                <a:gd name="connsiteY47" fmla="*/ 851489 h 3395588"/>
                <a:gd name="connsiteX48" fmla="*/ 3251 w 2941307"/>
                <a:gd name="connsiteY48" fmla="*/ 849849 h 3395588"/>
                <a:gd name="connsiteX49" fmla="*/ 3252 w 2941307"/>
                <a:gd name="connsiteY49" fmla="*/ 849850 h 3395588"/>
                <a:gd name="connsiteX50" fmla="*/ 1472450 w 2941307"/>
                <a:gd name="connsiteY50" fmla="*/ 193895 h 3395588"/>
                <a:gd name="connsiteX51" fmla="*/ 1472450 w 2941307"/>
                <a:gd name="connsiteY51" fmla="*/ 193895 h 3395588"/>
                <a:gd name="connsiteX52" fmla="*/ 1471841 w 2941307"/>
                <a:gd name="connsiteY52" fmla="*/ 379556 h 3395588"/>
                <a:gd name="connsiteX53" fmla="*/ 1471841 w 2941307"/>
                <a:gd name="connsiteY53" fmla="*/ 379556 h 3395588"/>
                <a:gd name="connsiteX54" fmla="*/ 1470797 w 2941307"/>
                <a:gd name="connsiteY54" fmla="*/ 0 h 3395588"/>
                <a:gd name="connsiteX55" fmla="*/ 2941127 w 2941307"/>
                <a:gd name="connsiteY55" fmla="*/ 848896 h 3395588"/>
                <a:gd name="connsiteX56" fmla="*/ 2938811 w 2941307"/>
                <a:gd name="connsiteY56" fmla="*/ 850233 h 3395588"/>
                <a:gd name="connsiteX57" fmla="*/ 2938810 w 2941307"/>
                <a:gd name="connsiteY57" fmla="*/ 850232 h 3395588"/>
                <a:gd name="connsiteX58" fmla="*/ 2776646 w 2941307"/>
                <a:gd name="connsiteY58" fmla="*/ 943794 h 3395588"/>
                <a:gd name="connsiteX59" fmla="*/ 1472067 w 2941307"/>
                <a:gd name="connsiteY59" fmla="*/ 190594 h 3395588"/>
                <a:gd name="connsiteX60" fmla="*/ 1472677 w 2941307"/>
                <a:gd name="connsiteY60" fmla="*/ 4553 h 3395588"/>
                <a:gd name="connsiteX61" fmla="*/ 1472676 w 2941307"/>
                <a:gd name="connsiteY61" fmla="*/ 4553 h 3395588"/>
                <a:gd name="connsiteX62" fmla="*/ 1472066 w 2941307"/>
                <a:gd name="connsiteY62" fmla="*/ 190593 h 3395588"/>
                <a:gd name="connsiteX63" fmla="*/ 1470781 w 2941307"/>
                <a:gd name="connsiteY63" fmla="*/ 189851 h 3395588"/>
                <a:gd name="connsiteX64" fmla="*/ 1468528 w 2941307"/>
                <a:gd name="connsiteY64" fmla="*/ 191325 h 3395588"/>
                <a:gd name="connsiteX65" fmla="*/ 1468526 w 2941307"/>
                <a:gd name="connsiteY65" fmla="*/ 191325 h 3395588"/>
                <a:gd name="connsiteX66" fmla="*/ 1468527 w 2941307"/>
                <a:gd name="connsiteY66" fmla="*/ 191324 h 3395588"/>
                <a:gd name="connsiteX67" fmla="*/ 1467526 w 2941307"/>
                <a:gd name="connsiteY67" fmla="*/ 190668 h 3395588"/>
                <a:gd name="connsiteX68" fmla="*/ 166412 w 2941307"/>
                <a:gd name="connsiteY68" fmla="*/ 941867 h 3395588"/>
                <a:gd name="connsiteX69" fmla="*/ 5919 w 2941307"/>
                <a:gd name="connsiteY69" fmla="*/ 848503 h 3395588"/>
                <a:gd name="connsiteX70" fmla="*/ 3252 w 2941307"/>
                <a:gd name="connsiteY70" fmla="*/ 849849 h 3395588"/>
                <a:gd name="connsiteX71" fmla="*/ 1 w 2941307"/>
                <a:gd name="connsiteY71" fmla="*/ 847969 h 3395588"/>
                <a:gd name="connsiteX72" fmla="*/ 1467133 w 2941307"/>
                <a:gd name="connsiteY72" fmla="*/ 920 h 3395588"/>
                <a:gd name="connsiteX73" fmla="*/ 1468260 w 2941307"/>
                <a:gd name="connsiteY73" fmla="*/ 1658 h 3395588"/>
                <a:gd name="connsiteX74" fmla="*/ 1468259 w 2941307"/>
                <a:gd name="connsiteY74" fmla="*/ 1659 h 3395588"/>
                <a:gd name="connsiteX75" fmla="*/ 1468261 w 2941307"/>
                <a:gd name="connsiteY75" fmla="*/ 1659 h 339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941307" h="3395588">
                  <a:moveTo>
                    <a:pt x="169708" y="943473"/>
                  </a:moveTo>
                  <a:lnTo>
                    <a:pt x="329723" y="1036559"/>
                  </a:lnTo>
                  <a:lnTo>
                    <a:pt x="329722" y="1036559"/>
                  </a:lnTo>
                  <a:lnTo>
                    <a:pt x="169708" y="943474"/>
                  </a:lnTo>
                  <a:lnTo>
                    <a:pt x="169422" y="943618"/>
                  </a:lnTo>
                  <a:lnTo>
                    <a:pt x="169421" y="943618"/>
                  </a:lnTo>
                  <a:close/>
                  <a:moveTo>
                    <a:pt x="2938810" y="850233"/>
                  </a:moveTo>
                  <a:lnTo>
                    <a:pt x="2941307" y="851490"/>
                  </a:lnTo>
                  <a:lnTo>
                    <a:pt x="2941307" y="2545588"/>
                  </a:lnTo>
                  <a:lnTo>
                    <a:pt x="2938383" y="2543906"/>
                  </a:lnTo>
                  <a:lnTo>
                    <a:pt x="2938537" y="2546693"/>
                  </a:lnTo>
                  <a:lnTo>
                    <a:pt x="1468207" y="3395588"/>
                  </a:lnTo>
                  <a:lnTo>
                    <a:pt x="1468208" y="3393792"/>
                  </a:lnTo>
                  <a:lnTo>
                    <a:pt x="2585" y="2547614"/>
                  </a:lnTo>
                  <a:lnTo>
                    <a:pt x="2790" y="2543979"/>
                  </a:lnTo>
                  <a:lnTo>
                    <a:pt x="164451" y="2450784"/>
                  </a:lnTo>
                  <a:lnTo>
                    <a:pt x="164451" y="2450786"/>
                  </a:lnTo>
                  <a:lnTo>
                    <a:pt x="166928" y="2449358"/>
                  </a:lnTo>
                  <a:lnTo>
                    <a:pt x="329829" y="2355448"/>
                  </a:lnTo>
                  <a:lnTo>
                    <a:pt x="329829" y="2355448"/>
                  </a:lnTo>
                  <a:lnTo>
                    <a:pt x="166929" y="2449358"/>
                  </a:lnTo>
                  <a:lnTo>
                    <a:pt x="166747" y="2452586"/>
                  </a:lnTo>
                  <a:lnTo>
                    <a:pt x="1468481" y="3204143"/>
                  </a:lnTo>
                  <a:lnTo>
                    <a:pt x="1468480" y="3205738"/>
                  </a:lnTo>
                  <a:lnTo>
                    <a:pt x="2774395" y="2451768"/>
                  </a:lnTo>
                  <a:lnTo>
                    <a:pt x="2774258" y="2449293"/>
                  </a:lnTo>
                  <a:lnTo>
                    <a:pt x="2776855" y="2450787"/>
                  </a:lnTo>
                  <a:lnTo>
                    <a:pt x="2776855" y="946126"/>
                  </a:lnTo>
                  <a:lnTo>
                    <a:pt x="2774637" y="945010"/>
                  </a:lnTo>
                  <a:lnTo>
                    <a:pt x="2611099" y="1039364"/>
                  </a:lnTo>
                  <a:lnTo>
                    <a:pt x="2611098" y="1039363"/>
                  </a:lnTo>
                  <a:lnTo>
                    <a:pt x="2774637" y="945009"/>
                  </a:lnTo>
                  <a:lnTo>
                    <a:pt x="2774638" y="945010"/>
                  </a:lnTo>
                  <a:lnTo>
                    <a:pt x="2776695" y="943822"/>
                  </a:lnTo>
                  <a:lnTo>
                    <a:pt x="2776647" y="943794"/>
                  </a:lnTo>
                  <a:close/>
                  <a:moveTo>
                    <a:pt x="5919" y="848504"/>
                  </a:moveTo>
                  <a:lnTo>
                    <a:pt x="166411" y="941868"/>
                  </a:lnTo>
                  <a:lnTo>
                    <a:pt x="164452" y="942999"/>
                  </a:lnTo>
                  <a:lnTo>
                    <a:pt x="167340" y="944668"/>
                  </a:lnTo>
                  <a:lnTo>
                    <a:pt x="169420" y="943618"/>
                  </a:lnTo>
                  <a:lnTo>
                    <a:pt x="169421" y="943619"/>
                  </a:lnTo>
                  <a:lnTo>
                    <a:pt x="167340" y="944669"/>
                  </a:lnTo>
                  <a:lnTo>
                    <a:pt x="167339" y="944668"/>
                  </a:lnTo>
                  <a:lnTo>
                    <a:pt x="164451" y="946125"/>
                  </a:lnTo>
                  <a:lnTo>
                    <a:pt x="164451" y="2450783"/>
                  </a:lnTo>
                  <a:lnTo>
                    <a:pt x="2789" y="2543979"/>
                  </a:lnTo>
                  <a:lnTo>
                    <a:pt x="0" y="2545587"/>
                  </a:lnTo>
                  <a:lnTo>
                    <a:pt x="0" y="851489"/>
                  </a:lnTo>
                  <a:lnTo>
                    <a:pt x="3251" y="849849"/>
                  </a:lnTo>
                  <a:lnTo>
                    <a:pt x="3252" y="849850"/>
                  </a:lnTo>
                  <a:close/>
                  <a:moveTo>
                    <a:pt x="1472450" y="193895"/>
                  </a:moveTo>
                  <a:lnTo>
                    <a:pt x="1472450" y="193895"/>
                  </a:lnTo>
                  <a:lnTo>
                    <a:pt x="1471841" y="379556"/>
                  </a:lnTo>
                  <a:lnTo>
                    <a:pt x="1471841" y="379556"/>
                  </a:lnTo>
                  <a:close/>
                  <a:moveTo>
                    <a:pt x="1470797" y="0"/>
                  </a:moveTo>
                  <a:lnTo>
                    <a:pt x="2941127" y="848896"/>
                  </a:lnTo>
                  <a:lnTo>
                    <a:pt x="2938811" y="850233"/>
                  </a:lnTo>
                  <a:lnTo>
                    <a:pt x="2938810" y="850232"/>
                  </a:lnTo>
                  <a:lnTo>
                    <a:pt x="2776646" y="943794"/>
                  </a:lnTo>
                  <a:lnTo>
                    <a:pt x="1472067" y="190594"/>
                  </a:lnTo>
                  <a:lnTo>
                    <a:pt x="1472677" y="4553"/>
                  </a:lnTo>
                  <a:lnTo>
                    <a:pt x="1472676" y="4553"/>
                  </a:lnTo>
                  <a:lnTo>
                    <a:pt x="1472066" y="190593"/>
                  </a:lnTo>
                  <a:lnTo>
                    <a:pt x="1470781" y="189851"/>
                  </a:lnTo>
                  <a:lnTo>
                    <a:pt x="1468528" y="191325"/>
                  </a:lnTo>
                  <a:lnTo>
                    <a:pt x="1468526" y="191325"/>
                  </a:lnTo>
                  <a:lnTo>
                    <a:pt x="1468527" y="191324"/>
                  </a:lnTo>
                  <a:lnTo>
                    <a:pt x="1467526" y="190668"/>
                  </a:lnTo>
                  <a:lnTo>
                    <a:pt x="166412" y="941867"/>
                  </a:lnTo>
                  <a:lnTo>
                    <a:pt x="5919" y="848503"/>
                  </a:lnTo>
                  <a:lnTo>
                    <a:pt x="3252" y="849849"/>
                  </a:lnTo>
                  <a:lnTo>
                    <a:pt x="1" y="847969"/>
                  </a:lnTo>
                  <a:lnTo>
                    <a:pt x="1467133" y="920"/>
                  </a:lnTo>
                  <a:lnTo>
                    <a:pt x="1468260" y="1658"/>
                  </a:lnTo>
                  <a:lnTo>
                    <a:pt x="1468259" y="1659"/>
                  </a:lnTo>
                  <a:lnTo>
                    <a:pt x="1468261" y="165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igure">
              <a:extLst>
                <a:ext uri="{FF2B5EF4-FFF2-40B4-BE49-F238E27FC236}">
                  <a16:creationId xmlns:a16="http://schemas.microsoft.com/office/drawing/2014/main" id="{FCDEB61D-498D-4848-ADB8-0F539266CF41}"/>
                </a:ext>
              </a:extLst>
            </p:cNvPr>
            <p:cNvSpPr/>
            <p:nvPr/>
          </p:nvSpPr>
          <p:spPr>
            <a:xfrm>
              <a:off x="5096720" y="2043580"/>
              <a:ext cx="662441" cy="66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2" h="19632" extrusionOk="0">
                  <a:moveTo>
                    <a:pt x="267" y="7550"/>
                  </a:moveTo>
                  <a:cubicBezTo>
                    <a:pt x="1519" y="2277"/>
                    <a:pt x="6808" y="-984"/>
                    <a:pt x="12082" y="267"/>
                  </a:cubicBezTo>
                  <a:cubicBezTo>
                    <a:pt x="17355" y="1519"/>
                    <a:pt x="20616" y="6808"/>
                    <a:pt x="19365" y="12082"/>
                  </a:cubicBezTo>
                  <a:cubicBezTo>
                    <a:pt x="18113" y="17355"/>
                    <a:pt x="12824" y="20616"/>
                    <a:pt x="7550" y="19365"/>
                  </a:cubicBezTo>
                  <a:cubicBezTo>
                    <a:pt x="2277" y="18113"/>
                    <a:pt x="-984" y="12824"/>
                    <a:pt x="267" y="755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ercle">
              <a:extLst>
                <a:ext uri="{FF2B5EF4-FFF2-40B4-BE49-F238E27FC236}">
                  <a16:creationId xmlns:a16="http://schemas.microsoft.com/office/drawing/2014/main" id="{CBD96BDC-8A33-4AF1-B59E-7B84E671F777}"/>
                </a:ext>
              </a:extLst>
            </p:cNvPr>
            <p:cNvSpPr/>
            <p:nvPr/>
          </p:nvSpPr>
          <p:spPr>
            <a:xfrm>
              <a:off x="6397619" y="2043580"/>
              <a:ext cx="662311" cy="662311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ercle">
              <a:extLst>
                <a:ext uri="{FF2B5EF4-FFF2-40B4-BE49-F238E27FC236}">
                  <a16:creationId xmlns:a16="http://schemas.microsoft.com/office/drawing/2014/main" id="{CBBA9E50-278C-49FE-BE3F-0B8991DF2D51}"/>
                </a:ext>
              </a:extLst>
            </p:cNvPr>
            <p:cNvSpPr/>
            <p:nvPr/>
          </p:nvSpPr>
          <p:spPr>
            <a:xfrm>
              <a:off x="7077634" y="3161172"/>
              <a:ext cx="662273" cy="662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ercle">
              <a:extLst>
                <a:ext uri="{FF2B5EF4-FFF2-40B4-BE49-F238E27FC236}">
                  <a16:creationId xmlns:a16="http://schemas.microsoft.com/office/drawing/2014/main" id="{46B929DA-61BF-4498-B181-03B12125766D}"/>
                </a:ext>
              </a:extLst>
            </p:cNvPr>
            <p:cNvSpPr/>
            <p:nvPr/>
          </p:nvSpPr>
          <p:spPr>
            <a:xfrm>
              <a:off x="6397619" y="4282053"/>
              <a:ext cx="662311" cy="66231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igure">
              <a:extLst>
                <a:ext uri="{FF2B5EF4-FFF2-40B4-BE49-F238E27FC236}">
                  <a16:creationId xmlns:a16="http://schemas.microsoft.com/office/drawing/2014/main" id="{1679EEC5-C2CC-4C61-82BD-14CF131A8AF1}"/>
                </a:ext>
              </a:extLst>
            </p:cNvPr>
            <p:cNvSpPr/>
            <p:nvPr/>
          </p:nvSpPr>
          <p:spPr>
            <a:xfrm>
              <a:off x="5096720" y="4282053"/>
              <a:ext cx="662441" cy="66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2" h="19632" extrusionOk="0">
                  <a:moveTo>
                    <a:pt x="267" y="7550"/>
                  </a:moveTo>
                  <a:cubicBezTo>
                    <a:pt x="1519" y="2277"/>
                    <a:pt x="6808" y="-984"/>
                    <a:pt x="12082" y="267"/>
                  </a:cubicBezTo>
                  <a:cubicBezTo>
                    <a:pt x="17355" y="1519"/>
                    <a:pt x="20616" y="6808"/>
                    <a:pt x="19365" y="12082"/>
                  </a:cubicBezTo>
                  <a:cubicBezTo>
                    <a:pt x="18113" y="17355"/>
                    <a:pt x="12824" y="20616"/>
                    <a:pt x="7550" y="19365"/>
                  </a:cubicBezTo>
                  <a:cubicBezTo>
                    <a:pt x="2277" y="18113"/>
                    <a:pt x="-984" y="12824"/>
                    <a:pt x="267" y="755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62A39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ercle">
              <a:extLst>
                <a:ext uri="{FF2B5EF4-FFF2-40B4-BE49-F238E27FC236}">
                  <a16:creationId xmlns:a16="http://schemas.microsoft.com/office/drawing/2014/main" id="{A2AC8334-CEA6-4846-A85C-60B7F5CB4A04}"/>
                </a:ext>
              </a:extLst>
            </p:cNvPr>
            <p:cNvSpPr/>
            <p:nvPr/>
          </p:nvSpPr>
          <p:spPr>
            <a:xfrm>
              <a:off x="4446271" y="3161172"/>
              <a:ext cx="662271" cy="66227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rgbClr val="A1C8C5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BDBC52-3642-4022-A00A-C72815BF99B7}"/>
                </a:ext>
              </a:extLst>
            </p:cNvPr>
            <p:cNvSpPr/>
            <p:nvPr/>
          </p:nvSpPr>
          <p:spPr>
            <a:xfrm>
              <a:off x="4595441" y="1619257"/>
              <a:ext cx="982630" cy="3541950"/>
            </a:xfrm>
            <a:custGeom>
              <a:avLst/>
              <a:gdLst>
                <a:gd name="connsiteX0" fmla="*/ 1455018 w 1469764"/>
                <a:gd name="connsiteY0" fmla="*/ 3231748 h 3689791"/>
                <a:gd name="connsiteX1" fmla="*/ 1469764 w 1469764"/>
                <a:gd name="connsiteY1" fmla="*/ 3244471 h 3689791"/>
                <a:gd name="connsiteX2" fmla="*/ 952391 w 1469764"/>
                <a:gd name="connsiteY2" fmla="*/ 3689791 h 3689791"/>
                <a:gd name="connsiteX3" fmla="*/ 0 w 1469764"/>
                <a:gd name="connsiteY3" fmla="*/ 3689791 h 3689791"/>
                <a:gd name="connsiteX4" fmla="*/ 0 w 1469764"/>
                <a:gd name="connsiteY4" fmla="*/ 3671978 h 3689791"/>
                <a:gd name="connsiteX5" fmla="*/ 943508 w 1469764"/>
                <a:gd name="connsiteY5" fmla="*/ 3671978 h 3689791"/>
                <a:gd name="connsiteX6" fmla="*/ 0 w 1469764"/>
                <a:gd name="connsiteY6" fmla="*/ 1832172 h 3689791"/>
                <a:gd name="connsiteX7" fmla="*/ 497044 w 1469764"/>
                <a:gd name="connsiteY7" fmla="*/ 1832172 h 3689791"/>
                <a:gd name="connsiteX8" fmla="*/ 497044 w 1469764"/>
                <a:gd name="connsiteY8" fmla="*/ 1849987 h 3689791"/>
                <a:gd name="connsiteX9" fmla="*/ 0 w 1469764"/>
                <a:gd name="connsiteY9" fmla="*/ 1849987 h 3689791"/>
                <a:gd name="connsiteX10" fmla="*/ 0 w 1469764"/>
                <a:gd name="connsiteY10" fmla="*/ 0 h 3689791"/>
                <a:gd name="connsiteX11" fmla="*/ 952391 w 1469764"/>
                <a:gd name="connsiteY11" fmla="*/ 0 h 3689791"/>
                <a:gd name="connsiteX12" fmla="*/ 955323 w 1469764"/>
                <a:gd name="connsiteY12" fmla="*/ 2552 h 3689791"/>
                <a:gd name="connsiteX13" fmla="*/ 1469764 w 1469764"/>
                <a:gd name="connsiteY13" fmla="*/ 442783 h 3689791"/>
                <a:gd name="connsiteX14" fmla="*/ 1455018 w 1469764"/>
                <a:gd name="connsiteY14" fmla="*/ 455498 h 3689791"/>
                <a:gd name="connsiteX15" fmla="*/ 943508 w 1469764"/>
                <a:gd name="connsiteY15" fmla="*/ 17820 h 3689791"/>
                <a:gd name="connsiteX16" fmla="*/ 0 w 1469764"/>
                <a:gd name="connsiteY16" fmla="*/ 17820 h 368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9764" h="3689791">
                  <a:moveTo>
                    <a:pt x="1455018" y="3231748"/>
                  </a:moveTo>
                  <a:lnTo>
                    <a:pt x="1469764" y="3244471"/>
                  </a:lnTo>
                  <a:lnTo>
                    <a:pt x="952391" y="3689791"/>
                  </a:lnTo>
                  <a:lnTo>
                    <a:pt x="0" y="3689791"/>
                  </a:lnTo>
                  <a:lnTo>
                    <a:pt x="0" y="3671978"/>
                  </a:lnTo>
                  <a:lnTo>
                    <a:pt x="943508" y="3671978"/>
                  </a:lnTo>
                  <a:close/>
                  <a:moveTo>
                    <a:pt x="0" y="1832172"/>
                  </a:moveTo>
                  <a:lnTo>
                    <a:pt x="497044" y="1832172"/>
                  </a:lnTo>
                  <a:lnTo>
                    <a:pt x="497044" y="1849987"/>
                  </a:lnTo>
                  <a:lnTo>
                    <a:pt x="0" y="1849987"/>
                  </a:lnTo>
                  <a:close/>
                  <a:moveTo>
                    <a:pt x="0" y="0"/>
                  </a:moveTo>
                  <a:lnTo>
                    <a:pt x="952391" y="0"/>
                  </a:lnTo>
                  <a:lnTo>
                    <a:pt x="955323" y="2552"/>
                  </a:lnTo>
                  <a:lnTo>
                    <a:pt x="1469764" y="442783"/>
                  </a:lnTo>
                  <a:lnTo>
                    <a:pt x="1455018" y="455498"/>
                  </a:lnTo>
                  <a:lnTo>
                    <a:pt x="943508" y="17820"/>
                  </a:lnTo>
                  <a:lnTo>
                    <a:pt x="0" y="1782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DA233A-4C7E-4ED1-920E-D315038710ED}"/>
                </a:ext>
              </a:extLst>
            </p:cNvPr>
            <p:cNvGrpSpPr/>
            <p:nvPr/>
          </p:nvGrpSpPr>
          <p:grpSpPr>
            <a:xfrm>
              <a:off x="7876417" y="3038673"/>
              <a:ext cx="3336850" cy="1455030"/>
              <a:chOff x="8611700" y="1453186"/>
              <a:chExt cx="3336850" cy="1455030"/>
            </a:xfrm>
          </p:grpSpPr>
          <p:sp>
            <p:nvSpPr>
              <p:cNvPr id="26" name="TextBox 96">
                <a:extLst>
                  <a:ext uri="{FF2B5EF4-FFF2-40B4-BE49-F238E27FC236}">
                    <a16:creationId xmlns:a16="http://schemas.microsoft.com/office/drawing/2014/main" id="{6D175CD5-BA0D-4399-BA11-873967EF5F91}"/>
                  </a:ext>
                </a:extLst>
              </p:cNvPr>
              <p:cNvSpPr txBox="1"/>
              <p:nvPr/>
            </p:nvSpPr>
            <p:spPr>
              <a:xfrm>
                <a:off x="8709798" y="1453186"/>
                <a:ext cx="3238752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KPO</a:t>
                </a:r>
              </a:p>
            </p:txBody>
          </p:sp>
          <p:sp>
            <p:nvSpPr>
              <p:cNvPr id="27" name="TextBox 99">
                <a:extLst>
                  <a:ext uri="{FF2B5EF4-FFF2-40B4-BE49-F238E27FC236}">
                    <a16:creationId xmlns:a16="http://schemas.microsoft.com/office/drawing/2014/main" id="{3F645350-E53F-467E-A01A-242624490AB4}"/>
                  </a:ext>
                </a:extLst>
              </p:cNvPr>
              <p:cNvSpPr txBox="1"/>
              <p:nvPr/>
            </p:nvSpPr>
            <p:spPr>
              <a:xfrm>
                <a:off x="8611700" y="1760787"/>
                <a:ext cx="3083470" cy="114742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Creative Process Outsourcing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High End Technical Support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Translation and legal Processing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Quality and Functional Shared Services Centers</a:t>
                </a: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D2CD8C-454A-49EA-88C0-B7A72F2D6FF3}"/>
                </a:ext>
              </a:extLst>
            </p:cNvPr>
            <p:cNvGrpSpPr/>
            <p:nvPr/>
          </p:nvGrpSpPr>
          <p:grpSpPr>
            <a:xfrm>
              <a:off x="7710621" y="4428593"/>
              <a:ext cx="4202083" cy="2369016"/>
              <a:chOff x="8948050" y="3619170"/>
              <a:chExt cx="4202083" cy="2369016"/>
            </a:xfrm>
          </p:grpSpPr>
          <p:sp>
            <p:nvSpPr>
              <p:cNvPr id="29" name="TextBox 101">
                <a:extLst>
                  <a:ext uri="{FF2B5EF4-FFF2-40B4-BE49-F238E27FC236}">
                    <a16:creationId xmlns:a16="http://schemas.microsoft.com/office/drawing/2014/main" id="{48686586-DFBF-4E29-9D65-1C369C008EB9}"/>
                  </a:ext>
                </a:extLst>
              </p:cNvPr>
              <p:cNvSpPr txBox="1"/>
              <p:nvPr/>
            </p:nvSpPr>
            <p:spPr>
              <a:xfrm>
                <a:off x="8948050" y="3619170"/>
                <a:ext cx="3238752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074738" algn="l"/>
                  </a:tabLst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Emerging Technologies</a:t>
                </a:r>
              </a:p>
            </p:txBody>
          </p:sp>
          <p:sp>
            <p:nvSpPr>
              <p:cNvPr id="30" name="TextBox 102">
                <a:extLst>
                  <a:ext uri="{FF2B5EF4-FFF2-40B4-BE49-F238E27FC236}">
                    <a16:creationId xmlns:a16="http://schemas.microsoft.com/office/drawing/2014/main" id="{F11F08BA-C821-4208-B76C-2598DB01874E}"/>
                  </a:ext>
                </a:extLst>
              </p:cNvPr>
              <p:cNvSpPr txBox="1"/>
              <p:nvPr/>
            </p:nvSpPr>
            <p:spPr>
              <a:xfrm>
                <a:off x="9015466" y="3986856"/>
                <a:ext cx="4134667" cy="200133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E-Commerce/ E Retail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Electronic Payment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Blockchain</a:t>
                </a:r>
              </a:p>
              <a:p>
                <a:pPr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AI </a:t>
                </a: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Cybersecurity &amp; Cloud Computing</a:t>
                </a:r>
              </a:p>
              <a:p>
                <a:pPr lvl="0"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Digital Health Technologies</a:t>
                </a:r>
              </a:p>
              <a:p>
                <a:pPr lvl="0"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Online Education (Edtech)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386CA35-DD7C-4970-B8EF-0427477F4225}"/>
                </a:ext>
              </a:extLst>
            </p:cNvPr>
            <p:cNvGrpSpPr/>
            <p:nvPr/>
          </p:nvGrpSpPr>
          <p:grpSpPr>
            <a:xfrm>
              <a:off x="967258" y="3119456"/>
              <a:ext cx="3379978" cy="1552115"/>
              <a:chOff x="649564" y="2801754"/>
              <a:chExt cx="3379978" cy="1552115"/>
            </a:xfrm>
          </p:grpSpPr>
          <p:sp>
            <p:nvSpPr>
              <p:cNvPr id="32" name="TextBox 104">
                <a:extLst>
                  <a:ext uri="{FF2B5EF4-FFF2-40B4-BE49-F238E27FC236}">
                    <a16:creationId xmlns:a16="http://schemas.microsoft.com/office/drawing/2014/main" id="{9136CC6F-5DED-45D4-93A2-70DF0385FE0D}"/>
                  </a:ext>
                </a:extLst>
              </p:cNvPr>
              <p:cNvSpPr txBox="1"/>
              <p:nvPr/>
            </p:nvSpPr>
            <p:spPr>
              <a:xfrm>
                <a:off x="649564" y="2801754"/>
                <a:ext cx="3326223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IT Services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5B74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105">
                <a:extLst>
                  <a:ext uri="{FF2B5EF4-FFF2-40B4-BE49-F238E27FC236}">
                    <a16:creationId xmlns:a16="http://schemas.microsoft.com/office/drawing/2014/main" id="{B1766469-53A6-454E-955B-8919CF97EEF7}"/>
                  </a:ext>
                </a:extLst>
              </p:cNvPr>
              <p:cNvSpPr txBox="1"/>
              <p:nvPr/>
            </p:nvSpPr>
            <p:spPr>
              <a:xfrm>
                <a:off x="2728229" y="3184318"/>
                <a:ext cx="1301313" cy="116955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Data Centres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Disaster Recovery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Cloud Services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Consultancy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Training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A80F6D-5C32-4F94-BB61-017E748D9E0C}"/>
                </a:ext>
              </a:extLst>
            </p:cNvPr>
            <p:cNvGrpSpPr/>
            <p:nvPr/>
          </p:nvGrpSpPr>
          <p:grpSpPr>
            <a:xfrm>
              <a:off x="1552719" y="4890839"/>
              <a:ext cx="3613781" cy="1712384"/>
              <a:chOff x="332936" y="4660368"/>
              <a:chExt cx="3613781" cy="1712384"/>
            </a:xfrm>
          </p:grpSpPr>
          <p:sp>
            <p:nvSpPr>
              <p:cNvPr id="35" name="TextBox 107">
                <a:extLst>
                  <a:ext uri="{FF2B5EF4-FFF2-40B4-BE49-F238E27FC236}">
                    <a16:creationId xmlns:a16="http://schemas.microsoft.com/office/drawing/2014/main" id="{9DF27579-25E8-4221-92F8-EBD75E4A9534}"/>
                  </a:ext>
                </a:extLst>
              </p:cNvPr>
              <p:cNvSpPr txBox="1"/>
              <p:nvPr/>
            </p:nvSpPr>
            <p:spPr>
              <a:xfrm>
                <a:off x="332936" y="4660368"/>
                <a:ext cx="2937088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Digital Content</a:t>
                </a:r>
              </a:p>
            </p:txBody>
          </p:sp>
          <p:sp>
            <p:nvSpPr>
              <p:cNvPr id="36" name="TextBox 108">
                <a:extLst>
                  <a:ext uri="{FF2B5EF4-FFF2-40B4-BE49-F238E27FC236}">
                    <a16:creationId xmlns:a16="http://schemas.microsoft.com/office/drawing/2014/main" id="{82CF743A-013A-46F2-B255-A82BA08A6110}"/>
                  </a:ext>
                </a:extLst>
              </p:cNvPr>
              <p:cNvSpPr txBox="1"/>
              <p:nvPr/>
            </p:nvSpPr>
            <p:spPr>
              <a:xfrm>
                <a:off x="2479538" y="5011848"/>
                <a:ext cx="1467179" cy="136090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Digital Production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E-learning &amp; Online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Training System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Animation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Mobile Games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D52382-D07D-4D5E-9D57-C27D8D67561D}"/>
                </a:ext>
              </a:extLst>
            </p:cNvPr>
            <p:cNvGrpSpPr/>
            <p:nvPr/>
          </p:nvGrpSpPr>
          <p:grpSpPr>
            <a:xfrm>
              <a:off x="7683945" y="1096118"/>
              <a:ext cx="3472595" cy="2096478"/>
              <a:chOff x="8496245" y="1357638"/>
              <a:chExt cx="2940628" cy="2096478"/>
            </a:xfrm>
          </p:grpSpPr>
          <p:sp>
            <p:nvSpPr>
              <p:cNvPr id="38" name="TextBox 110">
                <a:extLst>
                  <a:ext uri="{FF2B5EF4-FFF2-40B4-BE49-F238E27FC236}">
                    <a16:creationId xmlns:a16="http://schemas.microsoft.com/office/drawing/2014/main" id="{9416B510-5086-4356-B995-29F5A82E7166}"/>
                  </a:ext>
                </a:extLst>
              </p:cNvPr>
              <p:cNvSpPr txBox="1"/>
              <p:nvPr/>
            </p:nvSpPr>
            <p:spPr>
              <a:xfrm>
                <a:off x="8496245" y="1357638"/>
                <a:ext cx="2937088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ITO</a:t>
                </a:r>
              </a:p>
            </p:txBody>
          </p:sp>
          <p:sp>
            <p:nvSpPr>
              <p:cNvPr id="39" name="TextBox 111">
                <a:extLst>
                  <a:ext uri="{FF2B5EF4-FFF2-40B4-BE49-F238E27FC236}">
                    <a16:creationId xmlns:a16="http://schemas.microsoft.com/office/drawing/2014/main" id="{D3CE8A6E-89D7-4567-8632-AC280CEF6937}"/>
                  </a:ext>
                </a:extLst>
              </p:cNvPr>
              <p:cNvSpPr txBox="1"/>
              <p:nvPr/>
            </p:nvSpPr>
            <p:spPr>
              <a:xfrm>
                <a:off x="8507580" y="1666261"/>
                <a:ext cx="2929293" cy="178785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Software Development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Mobile Applications 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Web Design &amp; 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Infrastructure Management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Application Maintenance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i="1" dirty="0">
                    <a:solidFill>
                      <a:srgbClr val="1CADE4">
                        <a:lumMod val="75000"/>
                      </a:srgbClr>
                    </a:solidFill>
                    <a:latin typeface="Tw Cen MT" panose="020B0602020104020603" pitchFamily="34" charset="0"/>
                  </a:rPr>
                  <a:t>3D Design &amp; Modeling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IOT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1CADE4">
                      <a:lumMod val="75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A43D8F-24A6-4F03-A9CC-FC2F8402A1B4}"/>
                </a:ext>
              </a:extLst>
            </p:cNvPr>
            <p:cNvGrpSpPr/>
            <p:nvPr/>
          </p:nvGrpSpPr>
          <p:grpSpPr>
            <a:xfrm>
              <a:off x="1106407" y="1235732"/>
              <a:ext cx="3326223" cy="1127421"/>
              <a:chOff x="-48757" y="2635796"/>
              <a:chExt cx="3326223" cy="1127421"/>
            </a:xfrm>
          </p:grpSpPr>
          <p:sp>
            <p:nvSpPr>
              <p:cNvPr id="41" name="TextBox 113">
                <a:extLst>
                  <a:ext uri="{FF2B5EF4-FFF2-40B4-BE49-F238E27FC236}">
                    <a16:creationId xmlns:a16="http://schemas.microsoft.com/office/drawing/2014/main" id="{2119DC7D-3603-4EB7-9278-F54261E2B932}"/>
                  </a:ext>
                </a:extLst>
              </p:cNvPr>
              <p:cNvSpPr txBox="1"/>
              <p:nvPr/>
            </p:nvSpPr>
            <p:spPr>
              <a:xfrm>
                <a:off x="332936" y="2635796"/>
                <a:ext cx="2937088" cy="45363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335B74">
                        <a:lumMod val="50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BPO Voice</a:t>
                </a:r>
              </a:p>
            </p:txBody>
          </p:sp>
          <p:sp>
            <p:nvSpPr>
              <p:cNvPr id="42" name="TextBox 114">
                <a:extLst>
                  <a:ext uri="{FF2B5EF4-FFF2-40B4-BE49-F238E27FC236}">
                    <a16:creationId xmlns:a16="http://schemas.microsoft.com/office/drawing/2014/main" id="{F134F350-DBD9-4F1F-911F-BE84C72E835E}"/>
                  </a:ext>
                </a:extLst>
              </p:cNvPr>
              <p:cNvSpPr txBox="1"/>
              <p:nvPr/>
            </p:nvSpPr>
            <p:spPr>
              <a:xfrm>
                <a:off x="-48757" y="3024553"/>
                <a:ext cx="3326223" cy="73866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Inbound &amp; Outbound Calls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Helpdesk &amp; Technical Support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CADE4">
                        <a:lumMod val="75000"/>
                      </a:srgbClr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Advisory</a:t>
                </a:r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E620C-83D7-469E-8837-F2A40113485A}"/>
                </a:ext>
              </a:extLst>
            </p:cNvPr>
            <p:cNvSpPr/>
            <p:nvPr/>
          </p:nvSpPr>
          <p:spPr>
            <a:xfrm flipH="1">
              <a:off x="6863589" y="1388107"/>
              <a:ext cx="582979" cy="3355949"/>
            </a:xfrm>
            <a:custGeom>
              <a:avLst/>
              <a:gdLst>
                <a:gd name="connsiteX0" fmla="*/ 1455018 w 1469764"/>
                <a:gd name="connsiteY0" fmla="*/ 3231748 h 3689791"/>
                <a:gd name="connsiteX1" fmla="*/ 1469764 w 1469764"/>
                <a:gd name="connsiteY1" fmla="*/ 3244471 h 3689791"/>
                <a:gd name="connsiteX2" fmla="*/ 952391 w 1469764"/>
                <a:gd name="connsiteY2" fmla="*/ 3689791 h 3689791"/>
                <a:gd name="connsiteX3" fmla="*/ 0 w 1469764"/>
                <a:gd name="connsiteY3" fmla="*/ 3689791 h 3689791"/>
                <a:gd name="connsiteX4" fmla="*/ 0 w 1469764"/>
                <a:gd name="connsiteY4" fmla="*/ 3671978 h 3689791"/>
                <a:gd name="connsiteX5" fmla="*/ 943508 w 1469764"/>
                <a:gd name="connsiteY5" fmla="*/ 3671978 h 3689791"/>
                <a:gd name="connsiteX6" fmla="*/ 0 w 1469764"/>
                <a:gd name="connsiteY6" fmla="*/ 1832172 h 3689791"/>
                <a:gd name="connsiteX7" fmla="*/ 497044 w 1469764"/>
                <a:gd name="connsiteY7" fmla="*/ 1832172 h 3689791"/>
                <a:gd name="connsiteX8" fmla="*/ 497044 w 1469764"/>
                <a:gd name="connsiteY8" fmla="*/ 1849987 h 3689791"/>
                <a:gd name="connsiteX9" fmla="*/ 0 w 1469764"/>
                <a:gd name="connsiteY9" fmla="*/ 1849987 h 3689791"/>
                <a:gd name="connsiteX10" fmla="*/ 0 w 1469764"/>
                <a:gd name="connsiteY10" fmla="*/ 0 h 3689791"/>
                <a:gd name="connsiteX11" fmla="*/ 952391 w 1469764"/>
                <a:gd name="connsiteY11" fmla="*/ 0 h 3689791"/>
                <a:gd name="connsiteX12" fmla="*/ 955323 w 1469764"/>
                <a:gd name="connsiteY12" fmla="*/ 2552 h 3689791"/>
                <a:gd name="connsiteX13" fmla="*/ 1469764 w 1469764"/>
                <a:gd name="connsiteY13" fmla="*/ 442783 h 3689791"/>
                <a:gd name="connsiteX14" fmla="*/ 1455018 w 1469764"/>
                <a:gd name="connsiteY14" fmla="*/ 455498 h 3689791"/>
                <a:gd name="connsiteX15" fmla="*/ 943508 w 1469764"/>
                <a:gd name="connsiteY15" fmla="*/ 17820 h 3689791"/>
                <a:gd name="connsiteX16" fmla="*/ 0 w 1469764"/>
                <a:gd name="connsiteY16" fmla="*/ 17820 h 368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9764" h="3689791">
                  <a:moveTo>
                    <a:pt x="1455018" y="3231748"/>
                  </a:moveTo>
                  <a:lnTo>
                    <a:pt x="1469764" y="3244471"/>
                  </a:lnTo>
                  <a:lnTo>
                    <a:pt x="952391" y="3689791"/>
                  </a:lnTo>
                  <a:lnTo>
                    <a:pt x="0" y="3689791"/>
                  </a:lnTo>
                  <a:lnTo>
                    <a:pt x="0" y="3671978"/>
                  </a:lnTo>
                  <a:lnTo>
                    <a:pt x="943508" y="3671978"/>
                  </a:lnTo>
                  <a:close/>
                  <a:moveTo>
                    <a:pt x="0" y="1832172"/>
                  </a:moveTo>
                  <a:lnTo>
                    <a:pt x="497044" y="1832172"/>
                  </a:lnTo>
                  <a:lnTo>
                    <a:pt x="497044" y="1849987"/>
                  </a:lnTo>
                  <a:lnTo>
                    <a:pt x="0" y="1849987"/>
                  </a:lnTo>
                  <a:close/>
                  <a:moveTo>
                    <a:pt x="0" y="0"/>
                  </a:moveTo>
                  <a:lnTo>
                    <a:pt x="952391" y="0"/>
                  </a:lnTo>
                  <a:lnTo>
                    <a:pt x="955323" y="2552"/>
                  </a:lnTo>
                  <a:lnTo>
                    <a:pt x="1469764" y="442783"/>
                  </a:lnTo>
                  <a:lnTo>
                    <a:pt x="1455018" y="455498"/>
                  </a:lnTo>
                  <a:lnTo>
                    <a:pt x="943508" y="17820"/>
                  </a:lnTo>
                  <a:lnTo>
                    <a:pt x="0" y="1782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89D10498-51D8-44B6-BAFD-F1970562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5"/>
            <a:stretch/>
          </p:blipFill>
          <p:spPr>
            <a:xfrm>
              <a:off x="5146679" y="2123398"/>
              <a:ext cx="535455" cy="446487"/>
            </a:xfrm>
            <a:prstGeom prst="rect">
              <a:avLst/>
            </a:prstGeom>
          </p:spPr>
        </p:pic>
        <p:pic>
          <p:nvPicPr>
            <p:cNvPr id="51" name="Picture 50" descr="A close up of a logo&#10;&#10;Description automatically generated">
              <a:extLst>
                <a:ext uri="{FF2B5EF4-FFF2-40B4-BE49-F238E27FC236}">
                  <a16:creationId xmlns:a16="http://schemas.microsoft.com/office/drawing/2014/main" id="{B9407F40-5E8E-4E10-BF42-3063790F1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48"/>
            <a:stretch/>
          </p:blipFill>
          <p:spPr>
            <a:xfrm>
              <a:off x="4489807" y="3257557"/>
              <a:ext cx="575197" cy="471957"/>
            </a:xfrm>
            <a:prstGeom prst="rect">
              <a:avLst/>
            </a:prstGeom>
          </p:spPr>
        </p:pic>
        <p:pic>
          <p:nvPicPr>
            <p:cNvPr id="53" name="Picture 52" descr="A close up of a logo&#10;&#10;Description automatically generated">
              <a:extLst>
                <a:ext uri="{FF2B5EF4-FFF2-40B4-BE49-F238E27FC236}">
                  <a16:creationId xmlns:a16="http://schemas.microsoft.com/office/drawing/2014/main" id="{EC57EBE5-FEC7-4C67-9AA3-DA4368B60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34"/>
            <a:stretch/>
          </p:blipFill>
          <p:spPr>
            <a:xfrm>
              <a:off x="5166500" y="4395253"/>
              <a:ext cx="527308" cy="435909"/>
            </a:xfrm>
            <a:prstGeom prst="rect">
              <a:avLst/>
            </a:prstGeom>
          </p:spPr>
        </p:pic>
        <p:pic>
          <p:nvPicPr>
            <p:cNvPr id="55" name="Picture 54" descr="A close up of a logo&#10;&#10;Description automatically generated">
              <a:extLst>
                <a:ext uri="{FF2B5EF4-FFF2-40B4-BE49-F238E27FC236}">
                  <a16:creationId xmlns:a16="http://schemas.microsoft.com/office/drawing/2014/main" id="{38A10269-EA58-4602-B5AB-333BA862B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0" t="14975" r="15812" b="27638"/>
            <a:stretch/>
          </p:blipFill>
          <p:spPr>
            <a:xfrm>
              <a:off x="6517858" y="4470470"/>
              <a:ext cx="444339" cy="369881"/>
            </a:xfrm>
            <a:prstGeom prst="rect">
              <a:avLst/>
            </a:prstGeom>
          </p:spPr>
        </p:pic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534000C6-F2C0-4538-B072-19D42C91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33"/>
            <a:stretch/>
          </p:blipFill>
          <p:spPr>
            <a:xfrm>
              <a:off x="7107273" y="3233003"/>
              <a:ext cx="620811" cy="538036"/>
            </a:xfrm>
            <a:prstGeom prst="rect">
              <a:avLst/>
            </a:prstGeom>
          </p:spPr>
        </p:pic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0FCBC1E5-1387-4A2A-8AD1-6647A6478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" b="16051"/>
            <a:stretch/>
          </p:blipFill>
          <p:spPr>
            <a:xfrm>
              <a:off x="6468313" y="2197320"/>
              <a:ext cx="520221" cy="389412"/>
            </a:xfrm>
            <a:prstGeom prst="rect">
              <a:avLst/>
            </a:prstGeom>
          </p:spPr>
        </p:pic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CAC642E-B390-4D9C-9678-EBABD6318596}"/>
              </a:ext>
            </a:extLst>
          </p:cNvPr>
          <p:cNvSpPr/>
          <p:nvPr/>
        </p:nvSpPr>
        <p:spPr>
          <a:xfrm>
            <a:off x="544078" y="728611"/>
            <a:ext cx="5535709" cy="457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35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C98E54-CCBD-4927-ABD3-9619B3D60C3F}"/>
              </a:ext>
            </a:extLst>
          </p:cNvPr>
          <p:cNvSpPr txBox="1"/>
          <p:nvPr/>
        </p:nvSpPr>
        <p:spPr>
          <a:xfrm>
            <a:off x="294656" y="86904"/>
            <a:ext cx="9085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3">
                    <a:lumMod val="75000"/>
                  </a:schemeClr>
                </a:solidFill>
                <a:latin typeface="Tw Cen MT" panose="020B0602020104020603" pitchFamily="34" charset="0"/>
              </a:rPr>
              <a:t>Companies leveraging Mauritius for Global Operations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19A468-EB34-4A87-AC87-C37263E53341}"/>
              </a:ext>
            </a:extLst>
          </p:cNvPr>
          <p:cNvSpPr/>
          <p:nvPr/>
        </p:nvSpPr>
        <p:spPr>
          <a:xfrm>
            <a:off x="378734" y="590236"/>
            <a:ext cx="8561231" cy="5753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1143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35912F-BBC0-4A48-9956-6FA5E7913919}"/>
              </a:ext>
            </a:extLst>
          </p:cNvPr>
          <p:cNvSpPr/>
          <p:nvPr/>
        </p:nvSpPr>
        <p:spPr>
          <a:xfrm>
            <a:off x="3874166" y="3732559"/>
            <a:ext cx="4463715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A7EA8-A4EB-4CF3-99D0-6F09425AC058}"/>
              </a:ext>
            </a:extLst>
          </p:cNvPr>
          <p:cNvSpPr/>
          <p:nvPr/>
        </p:nvSpPr>
        <p:spPr>
          <a:xfrm>
            <a:off x="3871697" y="5081382"/>
            <a:ext cx="4463715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4846122-C8FC-44F2-8266-BFAF4B5A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23530" r="7486" b="30658"/>
          <a:stretch/>
        </p:blipFill>
        <p:spPr bwMode="auto">
          <a:xfrm>
            <a:off x="4137527" y="859596"/>
            <a:ext cx="2538120" cy="11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accenture logo">
            <a:extLst>
              <a:ext uri="{FF2B5EF4-FFF2-40B4-BE49-F238E27FC236}">
                <a16:creationId xmlns:a16="http://schemas.microsoft.com/office/drawing/2014/main" id="{87A0F234-7269-4943-BA17-CDC21776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4" y="1128392"/>
            <a:ext cx="3339470" cy="9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eridian logo">
            <a:extLst>
              <a:ext uri="{FF2B5EF4-FFF2-40B4-BE49-F238E27FC236}">
                <a16:creationId xmlns:a16="http://schemas.microsoft.com/office/drawing/2014/main" id="{B08D32FF-1F6B-40EE-B5DD-A1880B68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42" y="1032187"/>
            <a:ext cx="1000443" cy="8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huawei logo">
            <a:extLst>
              <a:ext uri="{FF2B5EF4-FFF2-40B4-BE49-F238E27FC236}">
                <a16:creationId xmlns:a16="http://schemas.microsoft.com/office/drawing/2014/main" id="{CC366FF7-96B0-416B-BDCD-00CD8A2D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77" y="839664"/>
            <a:ext cx="1230622" cy="12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allianz logo">
            <a:extLst>
              <a:ext uri="{FF2B5EF4-FFF2-40B4-BE49-F238E27FC236}">
                <a16:creationId xmlns:a16="http://schemas.microsoft.com/office/drawing/2014/main" id="{18528F3E-40A2-4E3D-9E7E-4C2D69A2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3" y="1828158"/>
            <a:ext cx="2783128" cy="19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age result for microsoft logo">
            <a:extLst>
              <a:ext uri="{FF2B5EF4-FFF2-40B4-BE49-F238E27FC236}">
                <a16:creationId xmlns:a16="http://schemas.microsoft.com/office/drawing/2014/main" id="{87BB47B1-5B90-4167-8CDB-7B59721F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16" y="2400280"/>
            <a:ext cx="3049283" cy="11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orange business services logo">
            <a:extLst>
              <a:ext uri="{FF2B5EF4-FFF2-40B4-BE49-F238E27FC236}">
                <a16:creationId xmlns:a16="http://schemas.microsoft.com/office/drawing/2014/main" id="{4965E427-3B13-4C21-8E7B-F649081D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52" y="2520052"/>
            <a:ext cx="1870659" cy="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Image result for infosys logo">
            <a:extLst>
              <a:ext uri="{FF2B5EF4-FFF2-40B4-BE49-F238E27FC236}">
                <a16:creationId xmlns:a16="http://schemas.microsoft.com/office/drawing/2014/main" id="{1038E088-99DD-472C-B6A1-745ABC1B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64" y="2477189"/>
            <a:ext cx="1964429" cy="7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ntelcia logo">
            <a:extLst>
              <a:ext uri="{FF2B5EF4-FFF2-40B4-BE49-F238E27FC236}">
                <a16:creationId xmlns:a16="http://schemas.microsoft.com/office/drawing/2014/main" id="{DAFF21BF-5405-47B7-A543-DE2069C69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1" b="21868"/>
          <a:stretch/>
        </p:blipFill>
        <p:spPr bwMode="auto">
          <a:xfrm>
            <a:off x="378734" y="3443329"/>
            <a:ext cx="2401261" cy="7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css corp logo">
            <a:extLst>
              <a:ext uri="{FF2B5EF4-FFF2-40B4-BE49-F238E27FC236}">
                <a16:creationId xmlns:a16="http://schemas.microsoft.com/office/drawing/2014/main" id="{37D45BAE-C1CD-4D93-A1B6-DF9F2BDC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75" y="4097639"/>
            <a:ext cx="2405324" cy="56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euro crm logo">
            <a:extLst>
              <a:ext uri="{FF2B5EF4-FFF2-40B4-BE49-F238E27FC236}">
                <a16:creationId xmlns:a16="http://schemas.microsoft.com/office/drawing/2014/main" id="{3D1095C1-532F-44F5-97F3-D0BDCB87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69" y="3810885"/>
            <a:ext cx="3214224" cy="111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Image result for sdworx logo">
            <a:extLst>
              <a:ext uri="{FF2B5EF4-FFF2-40B4-BE49-F238E27FC236}">
                <a16:creationId xmlns:a16="http://schemas.microsoft.com/office/drawing/2014/main" id="{10839527-41C3-4C24-94D1-C09D0D0B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564" y="3827337"/>
            <a:ext cx="2154702" cy="7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Image result for checkout.com logo">
            <a:extLst>
              <a:ext uri="{FF2B5EF4-FFF2-40B4-BE49-F238E27FC236}">
                <a16:creationId xmlns:a16="http://schemas.microsoft.com/office/drawing/2014/main" id="{DBF007AA-9DBA-4575-9E94-8DDD316B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4" y="4549596"/>
            <a:ext cx="2801751" cy="3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Image result for elca swiss logo">
            <a:extLst>
              <a:ext uri="{FF2B5EF4-FFF2-40B4-BE49-F238E27FC236}">
                <a16:creationId xmlns:a16="http://schemas.microsoft.com/office/drawing/2014/main" id="{140FCA77-7861-4029-9E3C-61B41BB6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65" y="1128180"/>
            <a:ext cx="1360631" cy="76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blueconnect logo">
            <a:extLst>
              <a:ext uri="{FF2B5EF4-FFF2-40B4-BE49-F238E27FC236}">
                <a16:creationId xmlns:a16="http://schemas.microsoft.com/office/drawing/2014/main" id="{59AAAA59-2A31-43DB-9EE6-4BF129EF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804" y="4731710"/>
            <a:ext cx="2355013" cy="113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Image result for proximity mauritius logo">
            <a:extLst>
              <a:ext uri="{FF2B5EF4-FFF2-40B4-BE49-F238E27FC236}">
                <a16:creationId xmlns:a16="http://schemas.microsoft.com/office/drawing/2014/main" id="{B9C4B97D-9737-4B38-856A-87DFA160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025" y="4703559"/>
            <a:ext cx="1004047" cy="10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Image result for linkeo logo">
            <a:extLst>
              <a:ext uri="{FF2B5EF4-FFF2-40B4-BE49-F238E27FC236}">
                <a16:creationId xmlns:a16="http://schemas.microsoft.com/office/drawing/2014/main" id="{F9BABC91-134D-48C5-A7FC-D4403247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56" y="5318978"/>
            <a:ext cx="1292585" cy="5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Image result for DGF logo">
            <a:extLst>
              <a:ext uri="{FF2B5EF4-FFF2-40B4-BE49-F238E27FC236}">
                <a16:creationId xmlns:a16="http://schemas.microsoft.com/office/drawing/2014/main" id="{2310C42C-BACE-42A4-8E35-CFE3C2F91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34970" r="19154" b="36372"/>
          <a:stretch/>
        </p:blipFill>
        <p:spPr bwMode="auto">
          <a:xfrm>
            <a:off x="6563354" y="5309391"/>
            <a:ext cx="1585150" cy="5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8472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A926120-2DB1-4CD7-B8A3-1511FFBD58F2}" vid="{9C1AB4E7-13C2-4EA8-A0C5-7F8D572D10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845D755FEA945AE80D3E1F597BD8B" ma:contentTypeVersion="6" ma:contentTypeDescription="Create a new document." ma:contentTypeScope="" ma:versionID="38e5eb73e540cb207161542cacc87cdb">
  <xsd:schema xmlns:xsd="http://www.w3.org/2001/XMLSchema" xmlns:xs="http://www.w3.org/2001/XMLSchema" xmlns:p="http://schemas.microsoft.com/office/2006/metadata/properties" xmlns:ns2="9f9a916a-43eb-4329-93e3-fd3f9aeccc96" targetNamespace="http://schemas.microsoft.com/office/2006/metadata/properties" ma:root="true" ma:fieldsID="c8bc9fbacac0e20805180ec951699dde" ns2:_="">
    <xsd:import namespace="9f9a916a-43eb-4329-93e3-fd3f9aeccc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a916a-43eb-4329-93e3-fd3f9aecc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56CD2-BD13-43E8-93E8-7340253FA014}"/>
</file>

<file path=customXml/itemProps2.xml><?xml version="1.0" encoding="utf-8"?>
<ds:datastoreItem xmlns:ds="http://schemas.openxmlformats.org/officeDocument/2006/customXml" ds:itemID="{8EAFE78E-B9FA-49A3-9D5C-886C03908CD3}">
  <ds:schemaRefs>
    <ds:schemaRef ds:uri="12d6f866-5ff2-4e5b-b122-835563e54ce5"/>
    <ds:schemaRef ds:uri="eba1faa9-ad93-439b-9630-b3a4a7a1d5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272A43-AE24-417A-9622-8C3F13771D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 (4)</Template>
  <TotalTime>390</TotalTime>
  <Words>2488</Words>
  <Application>Microsoft Office PowerPoint</Application>
  <PresentationFormat>Widescreen</PresentationFormat>
  <Paragraphs>525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Bahnschrift</vt:lpstr>
      <vt:lpstr>Book Antiqua</vt:lpstr>
      <vt:lpstr>Calibri</vt:lpstr>
      <vt:lpstr>Calibri Light</vt:lpstr>
      <vt:lpstr>TW Cen MT</vt:lpstr>
      <vt:lpstr>TW Cen MT</vt:lpstr>
      <vt:lpstr>Wingdings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 Sewpal</dc:creator>
  <cp:lastModifiedBy>Dyvia Drepaul-Seemundun</cp:lastModifiedBy>
  <cp:revision>110</cp:revision>
  <cp:lastPrinted>2020-10-02T09:43:43Z</cp:lastPrinted>
  <dcterms:created xsi:type="dcterms:W3CDTF">2019-04-16T10:26:26Z</dcterms:created>
  <dcterms:modified xsi:type="dcterms:W3CDTF">2021-07-01T05:38:08Z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0x0101002B0845D755FEA945AE80D3E1F597BD8B</vt:lpwstr>
  </property>
</Properties>
</file>